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405" r:id="rId2"/>
    <p:sldId id="261" r:id="rId3"/>
    <p:sldId id="325" r:id="rId4"/>
    <p:sldId id="269" r:id="rId5"/>
    <p:sldId id="406" r:id="rId6"/>
    <p:sldId id="271" r:id="rId7"/>
    <p:sldId id="275" r:id="rId8"/>
    <p:sldId id="297" r:id="rId9"/>
    <p:sldId id="300" r:id="rId10"/>
    <p:sldId id="299" r:id="rId11"/>
    <p:sldId id="301" r:id="rId12"/>
    <p:sldId id="387" r:id="rId13"/>
    <p:sldId id="302" r:id="rId14"/>
    <p:sldId id="392" r:id="rId15"/>
    <p:sldId id="395" r:id="rId16"/>
    <p:sldId id="309" r:id="rId17"/>
    <p:sldId id="304" r:id="rId18"/>
    <p:sldId id="398" r:id="rId19"/>
    <p:sldId id="403" r:id="rId20"/>
    <p:sldId id="401" r:id="rId21"/>
    <p:sldId id="389" r:id="rId22"/>
    <p:sldId id="305" r:id="rId23"/>
    <p:sldId id="306" r:id="rId24"/>
    <p:sldId id="373" r:id="rId25"/>
    <p:sldId id="365" r:id="rId26"/>
    <p:sldId id="396" r:id="rId27"/>
    <p:sldId id="397" r:id="rId28"/>
    <p:sldId id="369" r:id="rId29"/>
    <p:sldId id="312" r:id="rId30"/>
    <p:sldId id="388" r:id="rId31"/>
    <p:sldId id="404" r:id="rId32"/>
    <p:sldId id="399" r:id="rId33"/>
    <p:sldId id="391" r:id="rId34"/>
    <p:sldId id="400" r:id="rId35"/>
    <p:sldId id="386" r:id="rId36"/>
  </p:sldIdLst>
  <p:sldSz cx="24384000" cy="13716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475" autoAdjust="0"/>
  </p:normalViewPr>
  <p:slideViewPr>
    <p:cSldViewPr snapToGrid="0">
      <p:cViewPr varScale="1">
        <p:scale>
          <a:sx n="31" d="100"/>
          <a:sy n="31" d="100"/>
        </p:scale>
        <p:origin x="77" y="10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6" name="Shape 286"/>
          <p:cNvSpPr>
            <a:spLocks noGrp="1" noRot="1" noChangeAspect="1"/>
          </p:cNvSpPr>
          <p:nvPr>
            <p:ph type="sldImg"/>
          </p:nvPr>
        </p:nvSpPr>
        <p:spPr>
          <a:xfrm>
            <a:off x="406400" y="696913"/>
            <a:ext cx="6197600" cy="3486150"/>
          </a:xfrm>
          <a:prstGeom prst="rect">
            <a:avLst/>
          </a:prstGeom>
        </p:spPr>
        <p:txBody>
          <a:bodyPr lIns="93177" tIns="46589" rIns="93177" bIns="46589"/>
          <a:lstStyle/>
          <a:p>
            <a:endParaRPr/>
          </a:p>
        </p:txBody>
      </p:sp>
      <p:sp>
        <p:nvSpPr>
          <p:cNvPr id="287" name="Shape 287"/>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ted.com/talks/dale_dougherty_we_are_makers?language=e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94246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Personal 3D printing portfolio.</a:t>
            </a:r>
          </a:p>
        </p:txBody>
      </p:sp>
    </p:spTree>
    <p:extLst>
      <p:ext uri="{BB962C8B-B14F-4D97-AF65-F5344CB8AC3E}">
        <p14:creationId xmlns:p14="http://schemas.microsoft.com/office/powerpoint/2010/main" val="397175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New role of makerspace facilitator: job did not exist 10 years ago.</a:t>
            </a:r>
          </a:p>
        </p:txBody>
      </p:sp>
    </p:spTree>
    <p:extLst>
      <p:ext uri="{BB962C8B-B14F-4D97-AF65-F5344CB8AC3E}">
        <p14:creationId xmlns:p14="http://schemas.microsoft.com/office/powerpoint/2010/main" val="3150774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noRot="1" noChangeAspect="1"/>
          </p:cNvSpPr>
          <p:nvPr>
            <p:ph type="sldImg"/>
          </p:nvPr>
        </p:nvSpPr>
        <p:spPr>
          <a:prstGeom prst="rect">
            <a:avLst/>
          </a:prstGeom>
        </p:spPr>
        <p:txBody>
          <a:bodyPr/>
          <a:lstStyle/>
          <a:p>
            <a:endParaRPr/>
          </a:p>
        </p:txBody>
      </p:sp>
      <p:sp>
        <p:nvSpPr>
          <p:cNvPr id="364" name="Shape 364"/>
          <p:cNvSpPr>
            <a:spLocks noGrp="1"/>
          </p:cNvSpPr>
          <p:nvPr>
            <p:ph type="body" sz="quarter" idx="1"/>
          </p:nvPr>
        </p:nvSpPr>
        <p:spPr>
          <a:prstGeom prst="rect">
            <a:avLst/>
          </a:prstGeom>
        </p:spPr>
        <p:txBody>
          <a:bodyPr/>
          <a:lstStyle/>
          <a:p>
            <a:pPr>
              <a:lnSpc>
                <a:spcPct val="125000"/>
              </a:lnSpc>
              <a:defRPr sz="1800">
                <a:latin typeface="Avenir Roman"/>
                <a:ea typeface="Avenir Roman"/>
                <a:cs typeface="Avenir Roman"/>
                <a:sym typeface="Avenir Roman"/>
              </a:defRPr>
            </a:pPr>
            <a:r>
              <a:t>Dale Dougherty, co-founder of Maker Faire and Make Magazine has a wonderful TED talk we are all makers. This is a great video to show your faculty, students and parents when growing support for making in your school. </a:t>
            </a:r>
            <a:r>
              <a:rPr u="sng">
                <a:solidFill>
                  <a:srgbClr val="0000FF"/>
                </a:solidFill>
                <a:uFill>
                  <a:solidFill>
                    <a:srgbClr val="0000FF"/>
                  </a:solidFill>
                </a:uFill>
                <a:hlinkClick r:id="rId3"/>
              </a:rPr>
              <a:t>http://www.ted.com/talks/dale_dougherty_we_are_makers?language=en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34294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Shape 486"/>
          <p:cNvSpPr>
            <a:spLocks noGrp="1" noRot="1" noChangeAspect="1"/>
          </p:cNvSpPr>
          <p:nvPr>
            <p:ph type="sldImg"/>
          </p:nvPr>
        </p:nvSpPr>
        <p:spPr>
          <a:xfrm>
            <a:off x="406400" y="696913"/>
            <a:ext cx="6197600" cy="3486150"/>
          </a:xfrm>
          <a:prstGeom prst="rect">
            <a:avLst/>
          </a:prstGeom>
        </p:spPr>
        <p:txBody>
          <a:bodyPr/>
          <a:lstStyle/>
          <a:p>
            <a:endParaRPr/>
          </a:p>
        </p:txBody>
      </p:sp>
      <p:sp>
        <p:nvSpPr>
          <p:cNvPr id="487" name="Shape 487"/>
          <p:cNvSpPr>
            <a:spLocks noGrp="1"/>
          </p:cNvSpPr>
          <p:nvPr>
            <p:ph type="body" sz="quarter" idx="1"/>
          </p:nvPr>
        </p:nvSpPr>
        <p:spPr>
          <a:prstGeom prst="rect">
            <a:avLst/>
          </a:prstGeom>
        </p:spPr>
        <p:txBody>
          <a:bodyPr/>
          <a:lstStyle/>
          <a:p>
            <a:pPr rtl="0"/>
            <a:r>
              <a:rPr lang="en-US" sz="1200" dirty="0"/>
              <a:t>Starting point for access to materials and tools outside your classroom</a:t>
            </a:r>
            <a:endParaRPr lang="en-US" b="0" dirty="0">
              <a:effectLst/>
            </a:endParaRPr>
          </a:p>
          <a:p>
            <a:pPr rtl="0"/>
            <a:r>
              <a:rPr lang="en-US" sz="1200" dirty="0"/>
              <a:t>-Make Almost Anything : human scaled projects</a:t>
            </a:r>
            <a:endParaRPr lang="en-US" b="0" dirty="0">
              <a:effectLst/>
            </a:endParaRPr>
          </a:p>
          <a:p>
            <a:pPr rtl="0"/>
            <a:r>
              <a:rPr lang="en-US" sz="1200" dirty="0"/>
              <a:t>-Chemical, biological and nano materials in other labs</a:t>
            </a:r>
            <a:endParaRPr lang="en-US" b="0" dirty="0">
              <a:effectLst/>
            </a:endParaRPr>
          </a:p>
          <a:p>
            <a:pPr rtl="0"/>
            <a:r>
              <a:rPr lang="en-US" sz="1200" dirty="0"/>
              <a:t>-Makerspace Facilitator to support</a:t>
            </a:r>
            <a:endParaRPr lang="en-US" b="0" dirty="0">
              <a:effectLst/>
            </a:endParaRPr>
          </a:p>
          <a:p>
            <a:pPr defTabSz="931774">
              <a:lnSpc>
                <a:spcPct val="100000"/>
              </a:lnSpc>
              <a:defRPr sz="1200">
                <a:latin typeface="Calibri"/>
                <a:ea typeface="Calibri"/>
                <a:cs typeface="Calibri"/>
                <a:sym typeface="Calibri"/>
              </a:defRPr>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465887" rtl="0">
              <a:defRPr/>
            </a:pPr>
            <a:r>
              <a:rPr lang="en-US" dirty="0"/>
              <a:t>The makerspace is 2,300 sq ft with 900 sq ft of tool and material storage in the heart of the Innovation Commons.</a:t>
            </a:r>
          </a:p>
        </p:txBody>
      </p:sp>
    </p:spTree>
    <p:extLst>
      <p:ext uri="{BB962C8B-B14F-4D97-AF65-F5344CB8AC3E}">
        <p14:creationId xmlns:p14="http://schemas.microsoft.com/office/powerpoint/2010/main" val="1546798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Shape 490"/>
          <p:cNvSpPr>
            <a:spLocks noGrp="1" noRot="1" noChangeAspect="1"/>
          </p:cNvSpPr>
          <p:nvPr>
            <p:ph type="sldImg"/>
          </p:nvPr>
        </p:nvSpPr>
        <p:spPr>
          <a:xfrm>
            <a:off x="406400" y="696913"/>
            <a:ext cx="6197600" cy="3486150"/>
          </a:xfrm>
          <a:prstGeom prst="rect">
            <a:avLst/>
          </a:prstGeom>
        </p:spPr>
        <p:txBody>
          <a:bodyPr/>
          <a:lstStyle/>
          <a:p>
            <a:endParaRPr/>
          </a:p>
        </p:txBody>
      </p:sp>
      <p:sp>
        <p:nvSpPr>
          <p:cNvPr id="491" name="Shape 491"/>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r>
              <a:t>The space includes woodworking, metal working and digital fabrication tools including 7 – 3D printers, 3 - laser cutters, 3 - CNC machines and 2 - vinyl cutters, in addition to an array of electronics, physical computing devices and the cameras to document projects and the learning that takes place.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All of the tools give us a wide-range of capabilities, some of which are shown in this time capsule artifact showcasing the state of digital fabrication in 2019.</a:t>
            </a:r>
          </a:p>
        </p:txBody>
      </p:sp>
      <p:sp>
        <p:nvSpPr>
          <p:cNvPr id="4" name="Slide Number Placeholder 3"/>
          <p:cNvSpPr>
            <a:spLocks noGrp="1"/>
          </p:cNvSpPr>
          <p:nvPr>
            <p:ph type="sldNum" sz="quarter" idx="10"/>
          </p:nvPr>
        </p:nvSpPr>
        <p:spPr/>
        <p:txBody>
          <a:bodyPr lIns="93177" tIns="46589" rIns="93177" bIns="46589"/>
          <a:lstStyle/>
          <a:p>
            <a:fld id="{A6EAC295-C158-D94F-A6BB-80F6DEF84693}" type="slidenum">
              <a:rPr lang="en-US" smtClean="0"/>
              <a:t>12</a:t>
            </a:fld>
            <a:endParaRPr lang="en-US"/>
          </a:p>
        </p:txBody>
      </p:sp>
    </p:spTree>
    <p:extLst>
      <p:ext uri="{BB962C8B-B14F-4D97-AF65-F5344CB8AC3E}">
        <p14:creationId xmlns:p14="http://schemas.microsoft.com/office/powerpoint/2010/main" val="2082514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Shape 494"/>
          <p:cNvSpPr>
            <a:spLocks noGrp="1" noRot="1" noChangeAspect="1"/>
          </p:cNvSpPr>
          <p:nvPr>
            <p:ph type="sldImg"/>
          </p:nvPr>
        </p:nvSpPr>
        <p:spPr>
          <a:xfrm>
            <a:off x="406400" y="696913"/>
            <a:ext cx="6197600" cy="3486150"/>
          </a:xfrm>
          <a:prstGeom prst="rect">
            <a:avLst/>
          </a:prstGeom>
        </p:spPr>
        <p:txBody>
          <a:bodyPr/>
          <a:lstStyle/>
          <a:p>
            <a:endParaRPr/>
          </a:p>
        </p:txBody>
      </p:sp>
      <p:sp>
        <p:nvSpPr>
          <p:cNvPr id="495" name="Shape 495"/>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r>
              <a:t>Project examples.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Public facing website.</a:t>
            </a:r>
          </a:p>
        </p:txBody>
      </p:sp>
    </p:spTree>
    <p:extLst>
      <p:ext uri="{BB962C8B-B14F-4D97-AF65-F5344CB8AC3E}">
        <p14:creationId xmlns:p14="http://schemas.microsoft.com/office/powerpoint/2010/main" val="984980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Requirement to work independently in the makerspace.</a:t>
            </a:r>
          </a:p>
        </p:txBody>
      </p:sp>
    </p:spTree>
    <p:extLst>
      <p:ext uri="{BB962C8B-B14F-4D97-AF65-F5344CB8AC3E}">
        <p14:creationId xmlns:p14="http://schemas.microsoft.com/office/powerpoint/2010/main" val="23118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Shape 522"/>
          <p:cNvSpPr>
            <a:spLocks noGrp="1" noRot="1" noChangeAspect="1"/>
          </p:cNvSpPr>
          <p:nvPr>
            <p:ph type="sldImg"/>
          </p:nvPr>
        </p:nvSpPr>
        <p:spPr>
          <a:xfrm>
            <a:off x="406400" y="696913"/>
            <a:ext cx="6197600" cy="3486150"/>
          </a:xfrm>
          <a:prstGeom prst="rect">
            <a:avLst/>
          </a:prstGeom>
        </p:spPr>
        <p:txBody>
          <a:bodyPr/>
          <a:lstStyle/>
          <a:p>
            <a:endParaRPr/>
          </a:p>
        </p:txBody>
      </p:sp>
      <p:sp>
        <p:nvSpPr>
          <p:cNvPr id="523" name="Shape 523"/>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r>
              <a:rPr lang="en-US" dirty="0"/>
              <a:t>Medical device prototyping.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Shape 502"/>
          <p:cNvSpPr>
            <a:spLocks noGrp="1" noRot="1" noChangeAspect="1"/>
          </p:cNvSpPr>
          <p:nvPr>
            <p:ph type="sldImg"/>
          </p:nvPr>
        </p:nvSpPr>
        <p:spPr>
          <a:xfrm>
            <a:off x="406400" y="696913"/>
            <a:ext cx="6197600" cy="3486150"/>
          </a:xfrm>
          <a:prstGeom prst="rect">
            <a:avLst/>
          </a:prstGeom>
        </p:spPr>
        <p:txBody>
          <a:bodyPr/>
          <a:lstStyle/>
          <a:p>
            <a:endParaRPr/>
          </a:p>
        </p:txBody>
      </p:sp>
      <p:sp>
        <p:nvSpPr>
          <p:cNvPr id="503" name="Shape 503"/>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r>
              <a:t>AET Entrepreneurship example.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1546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rtl="0"/>
            <a:br>
              <a:rPr lang="en-US" dirty="0"/>
            </a:br>
            <a:r>
              <a:rPr lang="en-US" dirty="0"/>
              <a:t>Sketch</a:t>
            </a:r>
            <a:endParaRPr lang="en-US" b="0" dirty="0">
              <a:effectLst/>
            </a:endParaRPr>
          </a:p>
          <a:p>
            <a:pPr rtl="0"/>
            <a:r>
              <a:rPr lang="en-US" dirty="0"/>
              <a:t>-Measurements</a:t>
            </a:r>
            <a:endParaRPr lang="en-US" b="0" dirty="0">
              <a:effectLst/>
            </a:endParaRPr>
          </a:p>
          <a:p>
            <a:pPr rtl="0"/>
            <a:r>
              <a:rPr lang="en-US" dirty="0"/>
              <a:t>-Photos</a:t>
            </a:r>
            <a:endParaRPr lang="en-US" b="0" dirty="0">
              <a:effectLst/>
            </a:endParaRPr>
          </a:p>
          <a:p>
            <a:pPr rtl="0"/>
            <a:r>
              <a:rPr lang="en-US" dirty="0"/>
              <a:t>-Amazon links (catalog)</a:t>
            </a:r>
            <a:endParaRPr lang="en-US" b="0" dirty="0">
              <a:effectLst/>
            </a:endParaRPr>
          </a:p>
          <a:p>
            <a:pPr rtl="0"/>
            <a:r>
              <a:rPr lang="en-US" dirty="0"/>
              <a:t>-</a:t>
            </a:r>
            <a:r>
              <a:rPr lang="en-US" dirty="0" err="1"/>
              <a:t>Instructables</a:t>
            </a:r>
            <a:endParaRPr lang="en-US" b="0" dirty="0">
              <a:effectLst/>
            </a:endParaRPr>
          </a:p>
          <a:p>
            <a:pPr rtl="0"/>
            <a:r>
              <a:rPr lang="en-US" dirty="0"/>
              <a:t>-</a:t>
            </a:r>
            <a:r>
              <a:rPr lang="en-US" dirty="0" err="1"/>
              <a:t>Thingiverse</a:t>
            </a:r>
            <a:r>
              <a:rPr lang="en-US" dirty="0"/>
              <a:t>/</a:t>
            </a:r>
            <a:r>
              <a:rPr lang="en-US" dirty="0" err="1"/>
              <a:t>GrabCAD</a:t>
            </a:r>
            <a:endParaRPr lang="en-US" b="0" dirty="0">
              <a:effectLst/>
            </a:endParaRPr>
          </a:p>
          <a:p>
            <a:pPr rtl="0"/>
            <a:r>
              <a:rPr lang="en-US" dirty="0"/>
              <a:t>-Research link</a:t>
            </a:r>
            <a:endParaRPr lang="en-US" b="0" dirty="0">
              <a:effectLst/>
            </a:endParaRPr>
          </a:p>
          <a:p>
            <a:br>
              <a:rPr lang="en-US" dirty="0"/>
            </a:br>
            <a:endParaRPr lang="en-US" dirty="0"/>
          </a:p>
        </p:txBody>
      </p:sp>
    </p:spTree>
    <p:extLst>
      <p:ext uri="{BB962C8B-B14F-4D97-AF65-F5344CB8AC3E}">
        <p14:creationId xmlns:p14="http://schemas.microsoft.com/office/powerpoint/2010/main" val="1788444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rtl="0"/>
            <a:r>
              <a:rPr lang="en-US" dirty="0"/>
              <a:t>Low Fidelity Prototype: Cardboard, </a:t>
            </a:r>
            <a:r>
              <a:rPr lang="en-US" dirty="0" err="1"/>
              <a:t>littleBits</a:t>
            </a:r>
            <a:r>
              <a:rPr lang="en-US" dirty="0"/>
              <a:t>, </a:t>
            </a:r>
            <a:r>
              <a:rPr lang="en-US" dirty="0" err="1"/>
              <a:t>micro:bits</a:t>
            </a:r>
            <a:r>
              <a:rPr lang="en-US" dirty="0"/>
              <a:t>, crafting, </a:t>
            </a:r>
            <a:r>
              <a:rPr lang="en-US" dirty="0" err="1"/>
              <a:t>Strawbees</a:t>
            </a:r>
            <a:r>
              <a:rPr lang="en-US" dirty="0"/>
              <a:t>, PVC, </a:t>
            </a:r>
            <a:r>
              <a:rPr lang="en-US" dirty="0" err="1"/>
              <a:t>makerpipe</a:t>
            </a:r>
            <a:endParaRPr lang="en-US" b="0" dirty="0">
              <a:effectLst/>
            </a:endParaRPr>
          </a:p>
          <a:p>
            <a:br>
              <a:rPr lang="en-US" dirty="0"/>
            </a:br>
            <a:endParaRPr lang="en-US" dirty="0"/>
          </a:p>
        </p:txBody>
      </p:sp>
    </p:spTree>
    <p:extLst>
      <p:ext uri="{BB962C8B-B14F-4D97-AF65-F5344CB8AC3E}">
        <p14:creationId xmlns:p14="http://schemas.microsoft.com/office/powerpoint/2010/main" val="3806439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Vinyl Cutter and maker cart. Tool tote with crafting supplies.</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21</a:t>
            </a:fld>
            <a:endParaRPr lang="en-US"/>
          </a:p>
        </p:txBody>
      </p:sp>
    </p:spTree>
    <p:extLst>
      <p:ext uri="{BB962C8B-B14F-4D97-AF65-F5344CB8AC3E}">
        <p14:creationId xmlns:p14="http://schemas.microsoft.com/office/powerpoint/2010/main" val="2934702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Shape 506"/>
          <p:cNvSpPr>
            <a:spLocks noGrp="1" noRot="1" noChangeAspect="1"/>
          </p:cNvSpPr>
          <p:nvPr>
            <p:ph type="sldImg"/>
          </p:nvPr>
        </p:nvSpPr>
        <p:spPr>
          <a:xfrm>
            <a:off x="406400" y="696913"/>
            <a:ext cx="6197600" cy="3486150"/>
          </a:xfrm>
          <a:prstGeom prst="rect">
            <a:avLst/>
          </a:prstGeom>
        </p:spPr>
        <p:txBody>
          <a:bodyPr/>
          <a:lstStyle/>
          <a:p>
            <a:endParaRPr/>
          </a:p>
        </p:txBody>
      </p:sp>
      <p:sp>
        <p:nvSpPr>
          <p:cNvPr id="507" name="Shape 507"/>
          <p:cNvSpPr>
            <a:spLocks noGrp="1"/>
          </p:cNvSpPr>
          <p:nvPr>
            <p:ph type="body" sz="quarter" idx="1"/>
          </p:nvPr>
        </p:nvSpPr>
        <p:spPr>
          <a:prstGeom prst="rect">
            <a:avLst/>
          </a:prstGeom>
        </p:spPr>
        <p:txBody>
          <a:bodyPr/>
          <a:lstStyle/>
          <a:p>
            <a:r>
              <a:t>AET Math example. Teacher asked if I could 3D print a handful of the designs. I suggested vinyl cutter.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Shape 510"/>
          <p:cNvSpPr>
            <a:spLocks noGrp="1" noRot="1" noChangeAspect="1"/>
          </p:cNvSpPr>
          <p:nvPr>
            <p:ph type="sldImg"/>
          </p:nvPr>
        </p:nvSpPr>
        <p:spPr>
          <a:xfrm>
            <a:off x="406400" y="696913"/>
            <a:ext cx="6197600" cy="3486150"/>
          </a:xfrm>
          <a:prstGeom prst="rect">
            <a:avLst/>
          </a:prstGeom>
        </p:spPr>
        <p:txBody>
          <a:bodyPr/>
          <a:lstStyle/>
          <a:p>
            <a:endParaRPr/>
          </a:p>
        </p:txBody>
      </p:sp>
      <p:sp>
        <p:nvSpPr>
          <p:cNvPr id="511" name="Shape 511"/>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r>
              <a:t>Making at scale. Everyone making something.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Math exploration with digital fabrication.</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24</a:t>
            </a:fld>
            <a:endParaRPr lang="en-US"/>
          </a:p>
        </p:txBody>
      </p:sp>
    </p:spTree>
    <p:extLst>
      <p:ext uri="{BB962C8B-B14F-4D97-AF65-F5344CB8AC3E}">
        <p14:creationId xmlns:p14="http://schemas.microsoft.com/office/powerpoint/2010/main" val="3491488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Here is a small-scale waterjet that we bought our second year. Cuts almost anything. </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25</a:t>
            </a:fld>
            <a:endParaRPr lang="en-US"/>
          </a:p>
        </p:txBody>
      </p:sp>
    </p:spTree>
    <p:extLst>
      <p:ext uri="{BB962C8B-B14F-4D97-AF65-F5344CB8AC3E}">
        <p14:creationId xmlns:p14="http://schemas.microsoft.com/office/powerpoint/2010/main" val="541470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292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69226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Engineering</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28</a:t>
            </a:fld>
            <a:endParaRPr lang="en-US"/>
          </a:p>
        </p:txBody>
      </p:sp>
    </p:spTree>
    <p:extLst>
      <p:ext uri="{BB962C8B-B14F-4D97-AF65-F5344CB8AC3E}">
        <p14:creationId xmlns:p14="http://schemas.microsoft.com/office/powerpoint/2010/main" val="2159728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Shape 534"/>
          <p:cNvSpPr>
            <a:spLocks noGrp="1" noRot="1" noChangeAspect="1"/>
          </p:cNvSpPr>
          <p:nvPr>
            <p:ph type="sldImg"/>
          </p:nvPr>
        </p:nvSpPr>
        <p:spPr>
          <a:xfrm>
            <a:off x="406400" y="696913"/>
            <a:ext cx="6197600" cy="3486150"/>
          </a:xfrm>
          <a:prstGeom prst="rect">
            <a:avLst/>
          </a:prstGeom>
        </p:spPr>
        <p:txBody>
          <a:bodyPr/>
          <a:lstStyle/>
          <a:p>
            <a:endParaRPr/>
          </a:p>
        </p:txBody>
      </p:sp>
      <p:sp>
        <p:nvSpPr>
          <p:cNvPr id="535" name="Shape 535"/>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r>
              <a:t>AOS research engineering students presenting at Construct3D conference at Georgia Tech in 2019.</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High Altitude Balloons: student designed and fabricated a custom sensor shield and housing and hundreds of students were part of the launch, data collection</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30</a:t>
            </a:fld>
            <a:endParaRPr lang="en-US"/>
          </a:p>
        </p:txBody>
      </p:sp>
    </p:spTree>
    <p:extLst>
      <p:ext uri="{BB962C8B-B14F-4D97-AF65-F5344CB8AC3E}">
        <p14:creationId xmlns:p14="http://schemas.microsoft.com/office/powerpoint/2010/main" val="217131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Shape 534"/>
          <p:cNvSpPr>
            <a:spLocks noGrp="1" noRot="1" noChangeAspect="1"/>
          </p:cNvSpPr>
          <p:nvPr>
            <p:ph type="sldImg"/>
          </p:nvPr>
        </p:nvSpPr>
        <p:spPr>
          <a:xfrm>
            <a:off x="406400" y="696913"/>
            <a:ext cx="6197600" cy="3486150"/>
          </a:xfrm>
          <a:prstGeom prst="rect">
            <a:avLst/>
          </a:prstGeom>
        </p:spPr>
        <p:txBody>
          <a:bodyPr/>
          <a:lstStyle/>
          <a:p>
            <a:endParaRPr/>
          </a:p>
        </p:txBody>
      </p:sp>
      <p:sp>
        <p:nvSpPr>
          <p:cNvPr id="535" name="Shape 535"/>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endParaRPr dirty="0"/>
          </a:p>
        </p:txBody>
      </p:sp>
    </p:spTree>
    <p:extLst>
      <p:ext uri="{BB962C8B-B14F-4D97-AF65-F5344CB8AC3E}">
        <p14:creationId xmlns:p14="http://schemas.microsoft.com/office/powerpoint/2010/main" val="2324918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42813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These projects starting becoming more complex. On the left is a solar powered farm model powered by </a:t>
            </a:r>
            <a:r>
              <a:rPr lang="en-US" dirty="0" err="1"/>
              <a:t>arduino</a:t>
            </a:r>
            <a:r>
              <a:rPr lang="en-US" dirty="0"/>
              <a:t>. On the right is PPE for chicken farmers.</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33</a:t>
            </a:fld>
            <a:endParaRPr lang="en-US"/>
          </a:p>
        </p:txBody>
      </p:sp>
    </p:spTree>
    <p:extLst>
      <p:ext uri="{BB962C8B-B14F-4D97-AF65-F5344CB8AC3E}">
        <p14:creationId xmlns:p14="http://schemas.microsoft.com/office/powerpoint/2010/main" val="3813449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0301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 final step is helping students present their work at events like local Maker </a:t>
            </a:r>
            <a:r>
              <a:rPr lang="en-US" dirty="0" err="1"/>
              <a:t>Faires</a:t>
            </a:r>
            <a:r>
              <a:rPr lang="en-US" dirty="0"/>
              <a:t> in the lower left. Or by hosting events like the LCPS Student Maker Showcase that in the big picture, this is right outside my makerspace with over 200 students presenting their work. (which I helped organize.)</a:t>
            </a:r>
          </a:p>
        </p:txBody>
      </p:sp>
      <p:sp>
        <p:nvSpPr>
          <p:cNvPr id="4" name="Slide Number Placeholder 3"/>
          <p:cNvSpPr>
            <a:spLocks noGrp="1"/>
          </p:cNvSpPr>
          <p:nvPr>
            <p:ph type="sldNum" sz="quarter" idx="5"/>
          </p:nvPr>
        </p:nvSpPr>
        <p:spPr/>
        <p:txBody>
          <a:bodyPr lIns="93177" tIns="46589" rIns="93177" bIns="46589"/>
          <a:lstStyle/>
          <a:p>
            <a:fld id="{249E4919-8EA7-8B47-A6AA-F1BEBC25332C}" type="slidenum">
              <a:rPr lang="en-US" smtClean="0"/>
              <a:t>35</a:t>
            </a:fld>
            <a:endParaRPr lang="en-US"/>
          </a:p>
        </p:txBody>
      </p:sp>
    </p:spTree>
    <p:extLst>
      <p:ext uri="{BB962C8B-B14F-4D97-AF65-F5344CB8AC3E}">
        <p14:creationId xmlns:p14="http://schemas.microsoft.com/office/powerpoint/2010/main" val="1408333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RenovatedLearning.com"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DesignMakeTeach.com"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DesignMakeTeach.com"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3124200" y="-38100"/>
            <a:ext cx="18135600" cy="1209669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13"/>
          </p:nvPr>
        </p:nvSpPr>
        <p:spPr>
          <a:xfrm>
            <a:off x="7950200" y="1104900"/>
            <a:ext cx="17259302" cy="11506201"/>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15681340" y="7035800"/>
            <a:ext cx="8396678" cy="56007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15290800" y="1130300"/>
            <a:ext cx="8331200" cy="5554134"/>
          </a:xfrm>
          <a:prstGeom prst="rect">
            <a:avLst/>
          </a:prstGeom>
        </p:spPr>
        <p:txBody>
          <a:bodyPr lIns="91439" tIns="45719" rIns="91439" bIns="45719" anchor="t">
            <a:noAutofit/>
          </a:bodyPr>
          <a:lstStyle/>
          <a:p>
            <a:endParaRPr/>
          </a:p>
        </p:txBody>
      </p:sp>
      <p:sp>
        <p:nvSpPr>
          <p:cNvPr id="85" name="Image"/>
          <p:cNvSpPr>
            <a:spLocks noGrp="1"/>
          </p:cNvSpPr>
          <p:nvPr>
            <p:ph type="pic" idx="15"/>
          </p:nvPr>
        </p:nvSpPr>
        <p:spPr>
          <a:xfrm>
            <a:off x="-3048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14"/>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24384000" cy="16264467"/>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18"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228600" algn="ctr">
              <a:spcBef>
                <a:spcPts val="0"/>
              </a:spcBef>
              <a:buSzTx/>
              <a:buNone/>
              <a:defRPr sz="5400"/>
            </a:lvl2pPr>
            <a:lvl3pPr marL="0" indent="457200" algn="ctr">
              <a:spcBef>
                <a:spcPts val="0"/>
              </a:spcBef>
              <a:buSzTx/>
              <a:buNone/>
              <a:defRPr sz="5400"/>
            </a:lvl3pPr>
            <a:lvl4pPr marL="0" indent="685800" algn="ctr">
              <a:spcBef>
                <a:spcPts val="0"/>
              </a:spcBef>
              <a:buSzTx/>
              <a:buNone/>
              <a:defRPr sz="5400"/>
            </a:lvl4pPr>
            <a:lvl5pPr marL="0" indent="91440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bg>
      <p:bgPr>
        <a:solidFill>
          <a:srgbClr val="002452"/>
        </a:solidFill>
        <a:effectLst/>
      </p:bgPr>
    </p:bg>
    <p:spTree>
      <p:nvGrpSpPr>
        <p:cNvPr id="1" name=""/>
        <p:cNvGrpSpPr/>
        <p:nvPr/>
      </p:nvGrpSpPr>
      <p:grpSpPr>
        <a:xfrm>
          <a:off x="0" y="0"/>
          <a:ext cx="0" cy="0"/>
          <a:chOff x="0" y="0"/>
          <a:chExt cx="0" cy="0"/>
        </a:xfrm>
      </p:grpSpPr>
      <p:sp>
        <p:nvSpPr>
          <p:cNvPr id="126" name="Image"/>
          <p:cNvSpPr>
            <a:spLocks noGrp="1"/>
          </p:cNvSpPr>
          <p:nvPr>
            <p:ph type="pic" sz="quarter" idx="13"/>
          </p:nvPr>
        </p:nvSpPr>
        <p:spPr>
          <a:xfrm>
            <a:off x="15290800" y="6870700"/>
            <a:ext cx="9097681" cy="6065121"/>
          </a:xfrm>
          <a:prstGeom prst="rect">
            <a:avLst/>
          </a:prstGeom>
        </p:spPr>
        <p:txBody>
          <a:bodyPr lIns="91439" tIns="45719" rIns="91439" bIns="45719" anchor="t">
            <a:noAutofit/>
          </a:bodyPr>
          <a:lstStyle/>
          <a:p>
            <a:endParaRPr/>
          </a:p>
        </p:txBody>
      </p:sp>
      <p:sp>
        <p:nvSpPr>
          <p:cNvPr id="127" name="Image"/>
          <p:cNvSpPr>
            <a:spLocks noGrp="1"/>
          </p:cNvSpPr>
          <p:nvPr>
            <p:ph type="pic" sz="quarter" idx="14"/>
          </p:nvPr>
        </p:nvSpPr>
        <p:spPr>
          <a:xfrm>
            <a:off x="15316200" y="952500"/>
            <a:ext cx="9207848" cy="6138565"/>
          </a:xfrm>
          <a:prstGeom prst="rect">
            <a:avLst/>
          </a:prstGeom>
        </p:spPr>
        <p:txBody>
          <a:bodyPr lIns="91439" tIns="45719" rIns="91439" bIns="45719" anchor="t">
            <a:noAutofit/>
          </a:bodyPr>
          <a:lstStyle/>
          <a:p>
            <a:endParaRPr/>
          </a:p>
        </p:txBody>
      </p:sp>
      <p:sp>
        <p:nvSpPr>
          <p:cNvPr id="128" name="Image"/>
          <p:cNvSpPr>
            <a:spLocks noGrp="1"/>
          </p:cNvSpPr>
          <p:nvPr>
            <p:ph type="pic" idx="15"/>
          </p:nvPr>
        </p:nvSpPr>
        <p:spPr>
          <a:xfrm>
            <a:off x="-1739812" y="-258120"/>
            <a:ext cx="20065822" cy="13377212"/>
          </a:xfrm>
          <a:prstGeom prst="rect">
            <a:avLst/>
          </a:prstGeom>
        </p:spPr>
        <p:txBody>
          <a:bodyPr lIns="91439" tIns="45719" rIns="91439" bIns="45719" anchor="t">
            <a:noAutofit/>
          </a:bodyPr>
          <a:lstStyle/>
          <a:p>
            <a:endParaRPr/>
          </a:p>
        </p:txBody>
      </p:sp>
      <p:sp>
        <p:nvSpPr>
          <p:cNvPr id="129" name="Josh Ajima - DesignMakeTeach.com"/>
          <p:cNvSpPr txBox="1"/>
          <p:nvPr/>
        </p:nvSpPr>
        <p:spPr>
          <a:xfrm>
            <a:off x="406275" y="12673072"/>
            <a:ext cx="5897448" cy="841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defRPr sz="4800" b="0">
                <a:solidFill>
                  <a:srgbClr val="FFFFFF"/>
                </a:solidFill>
                <a:latin typeface="Helvetica"/>
                <a:ea typeface="Helvetica"/>
                <a:cs typeface="Helvetica"/>
                <a:sym typeface="Helvetica"/>
              </a:defRPr>
            </a:pPr>
            <a:r>
              <a:rPr dirty="0"/>
              <a:t>Josh</a:t>
            </a:r>
            <a:r>
              <a:rPr lang="en-US" dirty="0"/>
              <a:t>.Ajima@lcps.org</a:t>
            </a:r>
            <a:endParaRPr dirty="0">
              <a:hlinkClick r:id="rId2"/>
            </a:endParaRPr>
          </a:p>
        </p:txBody>
      </p:sp>
      <p:sp>
        <p:nvSpPr>
          <p:cNvPr id="130" name="Title Text"/>
          <p:cNvSpPr txBox="1">
            <a:spLocks noGrp="1"/>
          </p:cNvSpPr>
          <p:nvPr>
            <p:ph type="title"/>
          </p:nvPr>
        </p:nvSpPr>
        <p:spPr>
          <a:xfrm>
            <a:off x="1181100" y="139700"/>
            <a:ext cx="14173200" cy="1103412"/>
          </a:xfrm>
          <a:prstGeom prst="rect">
            <a:avLst/>
          </a:prstGeom>
        </p:spPr>
        <p:txBody>
          <a:bodyPr/>
          <a:lstStyle>
            <a:lvl1pPr algn="l">
              <a:defRPr cap="all">
                <a:solidFill>
                  <a:srgbClr val="FFFFFF"/>
                </a:solidFill>
                <a:latin typeface="Helvetica"/>
                <a:ea typeface="Helvetica"/>
                <a:cs typeface="Helvetica"/>
                <a:sym typeface="Helvetica"/>
              </a:defRPr>
            </a:lvl1pPr>
          </a:lstStyle>
          <a:p>
            <a:r>
              <a:t>Title Text</a:t>
            </a:r>
          </a:p>
        </p:txBody>
      </p:sp>
      <p:sp>
        <p:nvSpPr>
          <p:cNvPr id="131" name="Body Level One…"/>
          <p:cNvSpPr txBox="1">
            <a:spLocks noGrp="1"/>
          </p:cNvSpPr>
          <p:nvPr>
            <p:ph type="body" sz="quarter" idx="1"/>
          </p:nvPr>
        </p:nvSpPr>
        <p:spPr>
          <a:xfrm>
            <a:off x="10018811" y="368300"/>
            <a:ext cx="13150157" cy="878037"/>
          </a:xfrm>
          <a:prstGeom prst="rect">
            <a:avLst/>
          </a:prstGeom>
        </p:spPr>
        <p:txBody>
          <a:bodyPr anchor="t"/>
          <a:lstStyle>
            <a:lvl1pPr marL="0" indent="0" algn="r">
              <a:spcBef>
                <a:spcPts val="0"/>
              </a:spcBef>
              <a:buSzTx/>
              <a:buNone/>
              <a:defRPr sz="4400">
                <a:solidFill>
                  <a:srgbClr val="FFFFFF"/>
                </a:solidFill>
                <a:latin typeface="Helvetica"/>
                <a:ea typeface="Helvetica"/>
                <a:cs typeface="Helvetica"/>
                <a:sym typeface="Helvetica"/>
              </a:defRPr>
            </a:lvl1pPr>
            <a:lvl2pPr marL="0" indent="228600" algn="r">
              <a:spcBef>
                <a:spcPts val="0"/>
              </a:spcBef>
              <a:buSzTx/>
              <a:buNone/>
              <a:defRPr sz="4400">
                <a:solidFill>
                  <a:srgbClr val="FFFFFF"/>
                </a:solidFill>
                <a:latin typeface="Helvetica"/>
                <a:ea typeface="Helvetica"/>
                <a:cs typeface="Helvetica"/>
                <a:sym typeface="Helvetica"/>
              </a:defRPr>
            </a:lvl2pPr>
            <a:lvl3pPr marL="0" indent="457200" algn="r">
              <a:spcBef>
                <a:spcPts val="0"/>
              </a:spcBef>
              <a:buSzTx/>
              <a:buNone/>
              <a:defRPr sz="4400">
                <a:solidFill>
                  <a:srgbClr val="FFFFFF"/>
                </a:solidFill>
                <a:latin typeface="Helvetica"/>
                <a:ea typeface="Helvetica"/>
                <a:cs typeface="Helvetica"/>
                <a:sym typeface="Helvetica"/>
              </a:defRPr>
            </a:lvl3pPr>
            <a:lvl4pPr marL="0" indent="685800" algn="r">
              <a:spcBef>
                <a:spcPts val="0"/>
              </a:spcBef>
              <a:buSzTx/>
              <a:buNone/>
              <a:defRPr sz="4400">
                <a:solidFill>
                  <a:srgbClr val="FFFFFF"/>
                </a:solidFill>
                <a:latin typeface="Helvetica"/>
                <a:ea typeface="Helvetica"/>
                <a:cs typeface="Helvetica"/>
                <a:sym typeface="Helvetica"/>
              </a:defRPr>
            </a:lvl4pPr>
            <a:lvl5pPr marL="0" indent="914400" algn="r">
              <a:spcBef>
                <a:spcPts val="0"/>
              </a:spcBef>
              <a:buSzTx/>
              <a:buNone/>
              <a:defRPr sz="4400">
                <a:solidFill>
                  <a:srgbClr val="FFFFFF"/>
                </a:solidFill>
                <a:latin typeface="Helvetica"/>
                <a:ea typeface="Helvetica"/>
                <a:cs typeface="Helvetica"/>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132" name="Slide Number"/>
          <p:cNvSpPr txBox="1">
            <a:spLocks noGrp="1"/>
          </p:cNvSpPr>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Image"/>
          <p:cNvSpPr>
            <a:spLocks noGrp="1"/>
          </p:cNvSpPr>
          <p:nvPr>
            <p:ph type="pic" idx="13"/>
          </p:nvPr>
        </p:nvSpPr>
        <p:spPr>
          <a:xfrm>
            <a:off x="0" y="-1304279"/>
            <a:ext cx="29260800" cy="19507201"/>
          </a:xfrm>
          <a:prstGeom prst="rect">
            <a:avLst/>
          </a:prstGeom>
        </p:spPr>
        <p:txBody>
          <a:bodyPr lIns="91439" tIns="45719" rIns="91439" bIns="45719" anchor="t">
            <a:noAutofit/>
          </a:bodyPr>
          <a:lstStyle/>
          <a:p>
            <a:endParaRPr/>
          </a:p>
        </p:txBody>
      </p:sp>
      <p:sp>
        <p:nvSpPr>
          <p:cNvPr id="155" name="Title Text"/>
          <p:cNvSpPr txBox="1">
            <a:spLocks noGrp="1"/>
          </p:cNvSpPr>
          <p:nvPr>
            <p:ph type="title"/>
          </p:nvPr>
        </p:nvSpPr>
        <p:spPr>
          <a:xfrm>
            <a:off x="457200" y="53875"/>
            <a:ext cx="21005800" cy="1323480"/>
          </a:xfrm>
          <a:prstGeom prst="rect">
            <a:avLst/>
          </a:prstGeom>
        </p:spPr>
        <p:txBody>
          <a:bodyPr/>
          <a:lstStyle>
            <a:lvl1pPr algn="l">
              <a:defRPr cap="all">
                <a:latin typeface="Helvetica"/>
                <a:ea typeface="Helvetica"/>
                <a:cs typeface="Helvetica"/>
                <a:sym typeface="Helvetica"/>
              </a:defRPr>
            </a:lvl1pPr>
          </a:lstStyle>
          <a:p>
            <a:r>
              <a:t>Title Text</a:t>
            </a:r>
          </a:p>
        </p:txBody>
      </p:sp>
      <p:sp>
        <p:nvSpPr>
          <p:cNvPr id="156" name="Josh Ajima - DesignMakeTeach.com"/>
          <p:cNvSpPr txBox="1"/>
          <p:nvPr/>
        </p:nvSpPr>
        <p:spPr>
          <a:xfrm>
            <a:off x="1185168" y="12579349"/>
            <a:ext cx="9939933" cy="838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defRPr sz="4800" b="0">
                <a:solidFill>
                  <a:srgbClr val="FFFFFF"/>
                </a:solidFill>
                <a:latin typeface="Helvetica"/>
                <a:ea typeface="Helvetica"/>
                <a:cs typeface="Helvetica"/>
                <a:sym typeface="Helvetica"/>
              </a:defRPr>
            </a:pPr>
            <a:r>
              <a:t>Josh Ajima - </a:t>
            </a:r>
            <a:r>
              <a:rPr>
                <a:hlinkClick r:id="rId2"/>
              </a:rPr>
              <a:t>DesignMakeTeach.com</a:t>
            </a:r>
          </a:p>
        </p:txBody>
      </p:sp>
      <p:sp>
        <p:nvSpPr>
          <p:cNvPr id="157" name="Slide Number"/>
          <p:cNvSpPr txBox="1">
            <a:spLocks noGrp="1"/>
          </p:cNvSpPr>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72"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1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99" name="Title Text"/>
          <p:cNvSpPr txBox="1">
            <a:spLocks noGrp="1"/>
          </p:cNvSpPr>
          <p:nvPr>
            <p:ph type="title"/>
          </p:nvPr>
        </p:nvSpPr>
        <p:spPr>
          <a:xfrm>
            <a:off x="831221" y="1985533"/>
            <a:ext cx="22721601" cy="5473601"/>
          </a:xfrm>
          <a:prstGeom prst="rect">
            <a:avLst/>
          </a:prstGeom>
        </p:spPr>
        <p:txBody>
          <a:bodyPr lIns="243799" tIns="243799" rIns="243799" bIns="243799" anchor="b"/>
          <a:lstStyle>
            <a:lvl1pPr defTabSz="2438400">
              <a:defRPr sz="13800">
                <a:latin typeface="Arial"/>
                <a:ea typeface="Arial"/>
                <a:cs typeface="Arial"/>
                <a:sym typeface="Arial"/>
              </a:defRPr>
            </a:lvl1pPr>
          </a:lstStyle>
          <a:p>
            <a:r>
              <a:t>Title Text</a:t>
            </a:r>
          </a:p>
        </p:txBody>
      </p:sp>
      <p:sp>
        <p:nvSpPr>
          <p:cNvPr id="200" name="Body Level One…"/>
          <p:cNvSpPr txBox="1">
            <a:spLocks noGrp="1"/>
          </p:cNvSpPr>
          <p:nvPr>
            <p:ph type="body" sz="quarter" idx="1"/>
          </p:nvPr>
        </p:nvSpPr>
        <p:spPr>
          <a:xfrm>
            <a:off x="831199" y="7557666"/>
            <a:ext cx="22721602" cy="2113601"/>
          </a:xfrm>
          <a:prstGeom prst="rect">
            <a:avLst/>
          </a:prstGeom>
        </p:spPr>
        <p:txBody>
          <a:bodyPr lIns="243799" tIns="243799" rIns="243799" bIns="243799" anchor="t"/>
          <a:lstStyle>
            <a:lvl1pPr marL="914400" indent="-800100" algn="ctr" defTabSz="2438400">
              <a:spcBef>
                <a:spcPts val="0"/>
              </a:spcBef>
              <a:buSzTx/>
              <a:buNone/>
              <a:defRPr sz="7400">
                <a:solidFill>
                  <a:srgbClr val="595959"/>
                </a:solidFill>
                <a:latin typeface="Arial"/>
                <a:ea typeface="Arial"/>
                <a:cs typeface="Arial"/>
                <a:sym typeface="Arial"/>
              </a:defRPr>
            </a:lvl1pPr>
            <a:lvl2pPr marL="914400" indent="-317500" algn="ctr" defTabSz="2438400">
              <a:spcBef>
                <a:spcPts val="0"/>
              </a:spcBef>
              <a:buSzTx/>
              <a:buNone/>
              <a:defRPr sz="7400">
                <a:solidFill>
                  <a:srgbClr val="595959"/>
                </a:solidFill>
                <a:latin typeface="Arial"/>
                <a:ea typeface="Arial"/>
                <a:cs typeface="Arial"/>
                <a:sym typeface="Arial"/>
              </a:defRPr>
            </a:lvl2pPr>
            <a:lvl3pPr marL="914400" indent="139700" algn="ctr" defTabSz="2438400">
              <a:spcBef>
                <a:spcPts val="0"/>
              </a:spcBef>
              <a:buSzTx/>
              <a:buNone/>
              <a:defRPr sz="7400">
                <a:solidFill>
                  <a:srgbClr val="595959"/>
                </a:solidFill>
                <a:latin typeface="Arial"/>
                <a:ea typeface="Arial"/>
                <a:cs typeface="Arial"/>
                <a:sym typeface="Arial"/>
              </a:defRPr>
            </a:lvl3pPr>
            <a:lvl4pPr marL="914400" indent="596900" algn="ctr" defTabSz="2438400">
              <a:spcBef>
                <a:spcPts val="0"/>
              </a:spcBef>
              <a:buSzTx/>
              <a:buNone/>
              <a:defRPr sz="7400">
                <a:solidFill>
                  <a:srgbClr val="595959"/>
                </a:solidFill>
                <a:latin typeface="Arial"/>
                <a:ea typeface="Arial"/>
                <a:cs typeface="Arial"/>
                <a:sym typeface="Arial"/>
              </a:defRPr>
            </a:lvl4pPr>
            <a:lvl5pPr marL="914400" indent="1054100" algn="ctr" defTabSz="2438400">
              <a:spcBef>
                <a:spcPts val="0"/>
              </a:spcBef>
              <a:buSzTx/>
              <a:buNone/>
              <a:defRPr sz="7400">
                <a:solidFill>
                  <a:srgbClr val="595959"/>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01" name="Slide Number"/>
          <p:cNvSpPr txBox="1">
            <a:spLocks noGrp="1"/>
          </p:cNvSpPr>
          <p:nvPr>
            <p:ph type="sldNum" sz="quarter" idx="2"/>
          </p:nvPr>
        </p:nvSpPr>
        <p:spPr>
          <a:xfrm>
            <a:off x="23188838" y="12524796"/>
            <a:ext cx="867584" cy="870499"/>
          </a:xfrm>
          <a:prstGeom prst="rect">
            <a:avLst/>
          </a:prstGeom>
        </p:spPr>
        <p:txBody>
          <a:bodyPr lIns="243799" tIns="243799" rIns="243799" bIns="243799" anchor="ctr"/>
          <a:lstStyle>
            <a:lvl1pPr algn="r" defTabSz="2438400">
              <a:defRPr sz="2600">
                <a:solidFill>
                  <a:srgbClr val="595959"/>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002452"/>
        </a:solidFill>
        <a:effectLst/>
      </p:bgPr>
    </p:bg>
    <p:spTree>
      <p:nvGrpSpPr>
        <p:cNvPr id="1" name=""/>
        <p:cNvGrpSpPr/>
        <p:nvPr/>
      </p:nvGrpSpPr>
      <p:grpSpPr>
        <a:xfrm>
          <a:off x="0" y="0"/>
          <a:ext cx="0" cy="0"/>
          <a:chOff x="0" y="0"/>
          <a:chExt cx="0" cy="0"/>
        </a:xfrm>
      </p:grpSpPr>
      <p:sp>
        <p:nvSpPr>
          <p:cNvPr id="238" name="Title Text"/>
          <p:cNvSpPr txBox="1">
            <a:spLocks noGrp="1"/>
          </p:cNvSpPr>
          <p:nvPr>
            <p:ph type="title"/>
          </p:nvPr>
        </p:nvSpPr>
        <p:spPr>
          <a:xfrm>
            <a:off x="1778000" y="2298700"/>
            <a:ext cx="20828000" cy="4648200"/>
          </a:xfrm>
          <a:prstGeom prst="rect">
            <a:avLst/>
          </a:prstGeom>
        </p:spPr>
        <p:txBody>
          <a:bodyPr anchor="b"/>
          <a:lstStyle>
            <a:lvl1pPr algn="l">
              <a:defRPr cap="all">
                <a:solidFill>
                  <a:srgbClr val="FFFFFF"/>
                </a:solidFill>
                <a:latin typeface="Helvetica"/>
                <a:ea typeface="Helvetica"/>
                <a:cs typeface="Helvetica"/>
                <a:sym typeface="Helvetica"/>
              </a:defRPr>
            </a:lvl1pPr>
          </a:lstStyle>
          <a:p>
            <a:r>
              <a:t>Title Text</a:t>
            </a:r>
          </a:p>
        </p:txBody>
      </p:sp>
      <p:sp>
        <p:nvSpPr>
          <p:cNvPr id="239" name="Body Level One…"/>
          <p:cNvSpPr txBox="1">
            <a:spLocks noGrp="1"/>
          </p:cNvSpPr>
          <p:nvPr>
            <p:ph type="body" sz="quarter" idx="1"/>
          </p:nvPr>
        </p:nvSpPr>
        <p:spPr>
          <a:xfrm>
            <a:off x="1778000" y="7073900"/>
            <a:ext cx="20828000" cy="1587500"/>
          </a:xfrm>
          <a:prstGeom prst="rect">
            <a:avLst/>
          </a:prstGeom>
        </p:spPr>
        <p:txBody>
          <a:bodyPr anchor="t"/>
          <a:lstStyle>
            <a:lvl1pPr marL="0" indent="0" algn="r">
              <a:spcBef>
                <a:spcPts val="0"/>
              </a:spcBef>
              <a:buSzTx/>
              <a:buNone/>
              <a:defRPr sz="4400">
                <a:solidFill>
                  <a:srgbClr val="FFFFFF"/>
                </a:solidFill>
                <a:latin typeface="Helvetica"/>
                <a:ea typeface="Helvetica"/>
                <a:cs typeface="Helvetica"/>
                <a:sym typeface="Helvetica"/>
              </a:defRPr>
            </a:lvl1pPr>
            <a:lvl2pPr marL="0" indent="228600" algn="r">
              <a:spcBef>
                <a:spcPts val="0"/>
              </a:spcBef>
              <a:buSzTx/>
              <a:buNone/>
              <a:defRPr sz="4400">
                <a:solidFill>
                  <a:srgbClr val="FFFFFF"/>
                </a:solidFill>
                <a:latin typeface="Helvetica"/>
                <a:ea typeface="Helvetica"/>
                <a:cs typeface="Helvetica"/>
                <a:sym typeface="Helvetica"/>
              </a:defRPr>
            </a:lvl2pPr>
            <a:lvl3pPr marL="0" indent="457200" algn="r">
              <a:spcBef>
                <a:spcPts val="0"/>
              </a:spcBef>
              <a:buSzTx/>
              <a:buNone/>
              <a:defRPr sz="4400">
                <a:solidFill>
                  <a:srgbClr val="FFFFFF"/>
                </a:solidFill>
                <a:latin typeface="Helvetica"/>
                <a:ea typeface="Helvetica"/>
                <a:cs typeface="Helvetica"/>
                <a:sym typeface="Helvetica"/>
              </a:defRPr>
            </a:lvl3pPr>
            <a:lvl4pPr marL="0" indent="685800" algn="r">
              <a:spcBef>
                <a:spcPts val="0"/>
              </a:spcBef>
              <a:buSzTx/>
              <a:buNone/>
              <a:defRPr sz="4400">
                <a:solidFill>
                  <a:srgbClr val="FFFFFF"/>
                </a:solidFill>
                <a:latin typeface="Helvetica"/>
                <a:ea typeface="Helvetica"/>
                <a:cs typeface="Helvetica"/>
                <a:sym typeface="Helvetica"/>
              </a:defRPr>
            </a:lvl4pPr>
            <a:lvl5pPr marL="0" indent="914400" algn="r">
              <a:spcBef>
                <a:spcPts val="0"/>
              </a:spcBef>
              <a:buSzTx/>
              <a:buNone/>
              <a:defRPr sz="4400">
                <a:solidFill>
                  <a:srgbClr val="FFFFFF"/>
                </a:solidFill>
                <a:latin typeface="Helvetica"/>
                <a:ea typeface="Helvetica"/>
                <a:cs typeface="Helvetica"/>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240" name="Slide Number"/>
          <p:cNvSpPr txBox="1">
            <a:spLocks noGrp="1"/>
          </p:cNvSpPr>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hoto">
    <p:bg>
      <p:bgPr>
        <a:solidFill>
          <a:srgbClr val="002452"/>
        </a:solidFill>
        <a:effectLst/>
      </p:bgPr>
    </p:bg>
    <p:spTree>
      <p:nvGrpSpPr>
        <p:cNvPr id="1" name=""/>
        <p:cNvGrpSpPr/>
        <p:nvPr/>
      </p:nvGrpSpPr>
      <p:grpSpPr>
        <a:xfrm>
          <a:off x="0" y="0"/>
          <a:ext cx="0" cy="0"/>
          <a:chOff x="0" y="0"/>
          <a:chExt cx="0" cy="0"/>
        </a:xfrm>
      </p:grpSpPr>
      <p:sp>
        <p:nvSpPr>
          <p:cNvPr id="260" name="Image"/>
          <p:cNvSpPr>
            <a:spLocks noGrp="1"/>
          </p:cNvSpPr>
          <p:nvPr>
            <p:ph type="pic" idx="13"/>
          </p:nvPr>
        </p:nvSpPr>
        <p:spPr>
          <a:xfrm>
            <a:off x="0" y="-1304279"/>
            <a:ext cx="29260800" cy="19507201"/>
          </a:xfrm>
          <a:prstGeom prst="rect">
            <a:avLst/>
          </a:prstGeom>
        </p:spPr>
        <p:txBody>
          <a:bodyPr lIns="91439" tIns="45719" rIns="91439" bIns="45719" anchor="t">
            <a:noAutofit/>
          </a:bodyPr>
          <a:lstStyle/>
          <a:p>
            <a:endParaRPr/>
          </a:p>
        </p:txBody>
      </p:sp>
      <p:sp>
        <p:nvSpPr>
          <p:cNvPr id="261" name="Title Text"/>
          <p:cNvSpPr txBox="1">
            <a:spLocks noGrp="1"/>
          </p:cNvSpPr>
          <p:nvPr>
            <p:ph type="title"/>
          </p:nvPr>
        </p:nvSpPr>
        <p:spPr>
          <a:xfrm>
            <a:off x="457200" y="53875"/>
            <a:ext cx="21005800" cy="1323480"/>
          </a:xfrm>
          <a:prstGeom prst="rect">
            <a:avLst/>
          </a:prstGeom>
        </p:spPr>
        <p:txBody>
          <a:bodyPr/>
          <a:lstStyle>
            <a:lvl1pPr algn="l">
              <a:defRPr cap="all">
                <a:solidFill>
                  <a:srgbClr val="FFFFFF"/>
                </a:solidFill>
                <a:latin typeface="Helvetica"/>
                <a:ea typeface="Helvetica"/>
                <a:cs typeface="Helvetica"/>
                <a:sym typeface="Helvetica"/>
              </a:defRPr>
            </a:lvl1pPr>
          </a:lstStyle>
          <a:p>
            <a:r>
              <a:t>Title Text</a:t>
            </a:r>
          </a:p>
        </p:txBody>
      </p:sp>
      <p:sp>
        <p:nvSpPr>
          <p:cNvPr id="262" name="@DesignMakeTeach - DesignMakeTeach.com"/>
          <p:cNvSpPr txBox="1"/>
          <p:nvPr/>
        </p:nvSpPr>
        <p:spPr>
          <a:xfrm>
            <a:off x="1185168" y="12579349"/>
            <a:ext cx="12625686" cy="838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defRPr sz="4800" b="0">
                <a:solidFill>
                  <a:srgbClr val="FFFFFF"/>
                </a:solidFill>
                <a:latin typeface="Helvetica"/>
                <a:ea typeface="Helvetica"/>
                <a:cs typeface="Helvetica"/>
                <a:sym typeface="Helvetica"/>
              </a:defRPr>
            </a:pPr>
            <a:r>
              <a:t>@DesignMakeTeach - </a:t>
            </a:r>
            <a:r>
              <a:rPr u="sng">
                <a:hlinkClick r:id="rId2"/>
              </a:rPr>
              <a:t>DesignMakeTeach.com</a:t>
            </a:r>
          </a:p>
        </p:txBody>
      </p:sp>
      <p:sp>
        <p:nvSpPr>
          <p:cNvPr id="263" name="Slide Number"/>
          <p:cNvSpPr txBox="1">
            <a:spLocks noGrp="1"/>
          </p:cNvSpPr>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70" name="Title Text"/>
          <p:cNvSpPr txBox="1">
            <a:spLocks noGrp="1"/>
          </p:cNvSpPr>
          <p:nvPr>
            <p:ph type="title"/>
          </p:nvPr>
        </p:nvSpPr>
        <p:spPr>
          <a:xfrm>
            <a:off x="4833937" y="2303859"/>
            <a:ext cx="14716126" cy="4643438"/>
          </a:xfrm>
          <a:prstGeom prst="rect">
            <a:avLst/>
          </a:prstGeom>
        </p:spPr>
        <p:txBody>
          <a:bodyPr lIns="71437" tIns="71437" rIns="71437" bIns="71437" anchor="b"/>
          <a:lstStyle>
            <a:lvl1pPr defTabSz="821531">
              <a:defRPr>
                <a:latin typeface="Helvetica Light"/>
                <a:ea typeface="Helvetica Light"/>
                <a:cs typeface="Helvetica Light"/>
                <a:sym typeface="Helvetica Light"/>
              </a:defRPr>
            </a:lvl1pPr>
          </a:lstStyle>
          <a:p>
            <a:r>
              <a:t>Title Text</a:t>
            </a:r>
          </a:p>
        </p:txBody>
      </p:sp>
      <p:sp>
        <p:nvSpPr>
          <p:cNvPr id="271" name="Body Level One…"/>
          <p:cNvSpPr txBox="1">
            <a:spLocks noGrp="1"/>
          </p:cNvSpPr>
          <p:nvPr>
            <p:ph type="body" sz="quarter" idx="1"/>
          </p:nvPr>
        </p:nvSpPr>
        <p:spPr>
          <a:xfrm>
            <a:off x="4833937" y="7072312"/>
            <a:ext cx="14716126" cy="1589485"/>
          </a:xfrm>
          <a:prstGeom prst="rect">
            <a:avLst/>
          </a:prstGeom>
        </p:spPr>
        <p:txBody>
          <a:bodyPr lIns="71437" tIns="71437" rIns="71437" bIns="71437" anchor="t"/>
          <a:lstStyle>
            <a:lvl1pPr marL="0" indent="0" algn="ctr" defTabSz="821531">
              <a:spcBef>
                <a:spcPts val="0"/>
              </a:spcBef>
              <a:buSzTx/>
              <a:buNone/>
              <a:defRPr sz="4400">
                <a:latin typeface="Helvetica Light"/>
                <a:ea typeface="Helvetica Light"/>
                <a:cs typeface="Helvetica Light"/>
                <a:sym typeface="Helvetica Light"/>
              </a:defRPr>
            </a:lvl1pPr>
            <a:lvl2pPr marL="0" indent="228600" algn="ctr" defTabSz="821531">
              <a:spcBef>
                <a:spcPts val="0"/>
              </a:spcBef>
              <a:buSzTx/>
              <a:buNone/>
              <a:defRPr sz="4400">
                <a:latin typeface="Helvetica Light"/>
                <a:ea typeface="Helvetica Light"/>
                <a:cs typeface="Helvetica Light"/>
                <a:sym typeface="Helvetica Light"/>
              </a:defRPr>
            </a:lvl2pPr>
            <a:lvl3pPr marL="0" indent="457200" algn="ctr" defTabSz="821531">
              <a:spcBef>
                <a:spcPts val="0"/>
              </a:spcBef>
              <a:buSzTx/>
              <a:buNone/>
              <a:defRPr sz="4400">
                <a:latin typeface="Helvetica Light"/>
                <a:ea typeface="Helvetica Light"/>
                <a:cs typeface="Helvetica Light"/>
                <a:sym typeface="Helvetica Light"/>
              </a:defRPr>
            </a:lvl3pPr>
            <a:lvl4pPr marL="0" indent="685800" algn="ctr" defTabSz="821531">
              <a:spcBef>
                <a:spcPts val="0"/>
              </a:spcBef>
              <a:buSzTx/>
              <a:buNone/>
              <a:defRPr sz="4400">
                <a:latin typeface="Helvetica Light"/>
                <a:ea typeface="Helvetica Light"/>
                <a:cs typeface="Helvetica Light"/>
                <a:sym typeface="Helvetica Light"/>
              </a:defRPr>
            </a:lvl4pPr>
            <a:lvl5pPr marL="0" indent="914400" algn="ctr" defTabSz="821531">
              <a:spcBef>
                <a:spcPts val="0"/>
              </a:spcBef>
              <a:buSzTx/>
              <a:buNone/>
              <a:defRPr sz="4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72" name="Slide Number"/>
          <p:cNvSpPr txBox="1">
            <a:spLocks noGrp="1"/>
          </p:cNvSpPr>
          <p:nvPr>
            <p:ph type="sldNum" sz="quarter" idx="2"/>
          </p:nvPr>
        </p:nvSpPr>
        <p:spPr>
          <a:xfrm>
            <a:off x="11935814" y="13010554"/>
            <a:ext cx="494513" cy="511176"/>
          </a:xfrm>
          <a:prstGeom prst="rect">
            <a:avLst/>
          </a:prstGeom>
        </p:spPr>
        <p:txBody>
          <a:bodyPr lIns="71437" tIns="71437" rIns="71437" bIns="71437"/>
          <a:lstStyle>
            <a:lvl1pPr defTabSz="821531">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279" name="Image"/>
          <p:cNvSpPr>
            <a:spLocks noGrp="1"/>
          </p:cNvSpPr>
          <p:nvPr>
            <p:ph type="pic" idx="13"/>
          </p:nvPr>
        </p:nvSpPr>
        <p:spPr>
          <a:xfrm>
            <a:off x="1905000" y="0"/>
            <a:ext cx="21420093" cy="14287500"/>
          </a:xfrm>
          <a:prstGeom prst="rect">
            <a:avLst/>
          </a:prstGeom>
        </p:spPr>
        <p:txBody>
          <a:bodyPr lIns="91439" tIns="45719" rIns="91439" bIns="45719" anchor="t">
            <a:noAutofit/>
          </a:bodyPr>
          <a:lstStyle/>
          <a:p>
            <a:endParaRPr/>
          </a:p>
        </p:txBody>
      </p:sp>
      <p:sp>
        <p:nvSpPr>
          <p:cNvPr id="280" name="Slide Number"/>
          <p:cNvSpPr txBox="1">
            <a:spLocks noGrp="1"/>
          </p:cNvSpPr>
          <p:nvPr>
            <p:ph type="sldNum" sz="quarter" idx="2"/>
          </p:nvPr>
        </p:nvSpPr>
        <p:spPr>
          <a:xfrm>
            <a:off x="11935814" y="13010554"/>
            <a:ext cx="494513" cy="511176"/>
          </a:xfrm>
          <a:prstGeom prst="rect">
            <a:avLst/>
          </a:prstGeom>
        </p:spPr>
        <p:txBody>
          <a:bodyPr lIns="71437" tIns="71437" rIns="71437" bIns="71437"/>
          <a:lstStyle>
            <a:lvl1pPr defTabSz="821531">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5" r:id="rId13"/>
    <p:sldLayoutId id="2147483667" r:id="rId14"/>
    <p:sldLayoutId id="2147483670" r:id="rId15"/>
    <p:sldLayoutId id="2147483674" r:id="rId16"/>
    <p:sldLayoutId id="2147483676" r:id="rId17"/>
    <p:sldLayoutId id="2147483677" r:id="rId18"/>
    <p:sldLayoutId id="2147483678" r:id="rId19"/>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tif"/><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6.jfif"/></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2.jfif"/></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5.jfif"/></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fif"/><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292"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94" name="Bell Ringer"/>
          <p:cNvSpPr txBox="1"/>
          <p:nvPr/>
        </p:nvSpPr>
        <p:spPr>
          <a:xfrm>
            <a:off x="1985949" y="2323425"/>
            <a:ext cx="18998791" cy="453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584200">
              <a:defRPr sz="14400" b="0">
                <a:solidFill>
                  <a:srgbClr val="FFFFFF"/>
                </a:solidFill>
                <a:latin typeface="Helvetica"/>
                <a:ea typeface="Helvetica"/>
                <a:cs typeface="Helvetica"/>
                <a:sym typeface="Helvetica"/>
              </a:defRPr>
            </a:lvl1pPr>
          </a:lstStyle>
          <a:p>
            <a:r>
              <a:rPr lang="en-US" dirty="0"/>
              <a:t>Academies of Loudoun</a:t>
            </a:r>
          </a:p>
          <a:p>
            <a:r>
              <a:rPr lang="en-US" dirty="0"/>
              <a:t>Makerspace</a:t>
            </a:r>
            <a:endParaRPr dirty="0"/>
          </a:p>
        </p:txBody>
      </p:sp>
      <p:sp>
        <p:nvSpPr>
          <p:cNvPr id="2" name="TextBox 1">
            <a:extLst>
              <a:ext uri="{FF2B5EF4-FFF2-40B4-BE49-F238E27FC236}">
                <a16:creationId xmlns:a16="http://schemas.microsoft.com/office/drawing/2014/main" id="{F8271B36-6EBC-4AB6-98D5-62FCA1A08054}"/>
              </a:ext>
            </a:extLst>
          </p:cNvPr>
          <p:cNvSpPr txBox="1"/>
          <p:nvPr/>
        </p:nvSpPr>
        <p:spPr>
          <a:xfrm>
            <a:off x="1675615" y="11982043"/>
            <a:ext cx="15213069"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sz="6600" dirty="0">
                <a:solidFill>
                  <a:schemeClr val="bg1"/>
                </a:solidFill>
              </a:rPr>
              <a:t>Josh.Ajima@lcps.org</a:t>
            </a:r>
            <a:endParaRPr kumimoji="0" lang="en-US" sz="6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418224582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11" name="Maker Educator"/>
          <p:cNvSpPr txBox="1">
            <a:spLocks noGrp="1"/>
          </p:cNvSpPr>
          <p:nvPr>
            <p:ph type="title"/>
          </p:nvPr>
        </p:nvSpPr>
        <p:spPr>
          <a:xfrm>
            <a:off x="431800" y="127000"/>
            <a:ext cx="14173200" cy="1103412"/>
          </a:xfrm>
          <a:prstGeom prst="rect">
            <a:avLst/>
          </a:prstGeom>
        </p:spPr>
        <p:txBody>
          <a:bodyPr>
            <a:normAutofit fontScale="90000"/>
          </a:bodyPr>
          <a:lstStyle>
            <a:lvl1pPr defTabSz="487044">
              <a:defRPr sz="6607" b="1"/>
            </a:lvl1pPr>
          </a:lstStyle>
          <a:p>
            <a:r>
              <a:rPr dirty="0"/>
              <a:t>Maker</a:t>
            </a:r>
          </a:p>
        </p:txBody>
      </p:sp>
      <p:pic>
        <p:nvPicPr>
          <p:cNvPr id="2" name="Picture 1">
            <a:extLst>
              <a:ext uri="{FF2B5EF4-FFF2-40B4-BE49-F238E27FC236}">
                <a16:creationId xmlns:a16="http://schemas.microsoft.com/office/drawing/2014/main" id="{25C98363-5E07-482E-A42A-E9B81B595360}"/>
              </a:ext>
            </a:extLst>
          </p:cNvPr>
          <p:cNvPicPr>
            <a:picLocks noChangeAspect="1"/>
          </p:cNvPicPr>
          <p:nvPr/>
        </p:nvPicPr>
        <p:blipFill>
          <a:blip r:embed="rId3"/>
          <a:stretch>
            <a:fillRect/>
          </a:stretch>
        </p:blipFill>
        <p:spPr>
          <a:xfrm>
            <a:off x="479378" y="1323202"/>
            <a:ext cx="23425244" cy="1106959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11" name="Maker Educator"/>
          <p:cNvSpPr txBox="1">
            <a:spLocks noGrp="1"/>
          </p:cNvSpPr>
          <p:nvPr>
            <p:ph type="title"/>
          </p:nvPr>
        </p:nvSpPr>
        <p:spPr>
          <a:xfrm>
            <a:off x="431800" y="127000"/>
            <a:ext cx="14173200" cy="1103412"/>
          </a:xfrm>
          <a:prstGeom prst="rect">
            <a:avLst/>
          </a:prstGeom>
        </p:spPr>
        <p:txBody>
          <a:bodyPr>
            <a:normAutofit fontScale="90000"/>
          </a:bodyPr>
          <a:lstStyle>
            <a:lvl1pPr defTabSz="487044">
              <a:defRPr sz="6607" b="1"/>
            </a:lvl1pPr>
          </a:lstStyle>
          <a:p>
            <a:r>
              <a:t>Maker Educator</a:t>
            </a:r>
          </a:p>
        </p:txBody>
      </p:sp>
      <p:pic>
        <p:nvPicPr>
          <p:cNvPr id="312" name="Screen Shot 2016-12-05 at 8.56.42 AM.png" descr="Screen Shot 2016-12-05 at 8.56.42 AM.png"/>
          <p:cNvPicPr>
            <a:picLocks noChangeAspect="1"/>
          </p:cNvPicPr>
          <p:nvPr/>
        </p:nvPicPr>
        <p:blipFill>
          <a:blip r:embed="rId3"/>
          <a:srcRect r="51327" b="88979"/>
          <a:stretch>
            <a:fillRect/>
          </a:stretch>
        </p:blipFill>
        <p:spPr>
          <a:xfrm>
            <a:off x="506610" y="4351784"/>
            <a:ext cx="10707554" cy="1970436"/>
          </a:xfrm>
          <a:prstGeom prst="rect">
            <a:avLst/>
          </a:prstGeom>
          <a:ln w="12700">
            <a:miter lim="400000"/>
          </a:ln>
        </p:spPr>
      </p:pic>
      <p:pic>
        <p:nvPicPr>
          <p:cNvPr id="313" name="IMG_2819.jpg" descr="IMG_2819.jpg"/>
          <p:cNvPicPr>
            <a:picLocks noChangeAspect="1"/>
          </p:cNvPicPr>
          <p:nvPr/>
        </p:nvPicPr>
        <p:blipFill>
          <a:blip r:embed="rId4"/>
          <a:srcRect b="72866"/>
          <a:stretch>
            <a:fillRect/>
          </a:stretch>
        </p:blipFill>
        <p:spPr>
          <a:xfrm>
            <a:off x="510704" y="1477442"/>
            <a:ext cx="10699326" cy="2903098"/>
          </a:xfrm>
          <a:prstGeom prst="rect">
            <a:avLst/>
          </a:prstGeom>
          <a:ln w="12700">
            <a:miter lim="400000"/>
          </a:ln>
        </p:spPr>
      </p:pic>
      <p:sp>
        <p:nvSpPr>
          <p:cNvPr id="314" name="VSTE Innovative Educator of the Year…"/>
          <p:cNvSpPr txBox="1"/>
          <p:nvPr/>
        </p:nvSpPr>
        <p:spPr>
          <a:xfrm>
            <a:off x="11352789" y="1338418"/>
            <a:ext cx="12804255" cy="11531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584200">
              <a:defRPr sz="5000" b="0">
                <a:solidFill>
                  <a:srgbClr val="FFFFFF"/>
                </a:solidFill>
                <a:latin typeface="Helvetica Light"/>
                <a:ea typeface="Helvetica Light"/>
                <a:cs typeface="Helvetica Light"/>
                <a:sym typeface="Helvetica Light"/>
              </a:defRPr>
            </a:pPr>
            <a:r>
              <a:rPr b="1" dirty="0">
                <a:latin typeface="Helvetica"/>
                <a:ea typeface="Helvetica"/>
                <a:cs typeface="Helvetica"/>
                <a:sym typeface="Helvetica"/>
              </a:rPr>
              <a:t>VSTE Innovative Educator of the Year</a:t>
            </a:r>
            <a:r>
              <a:rPr dirty="0"/>
              <a:t> </a:t>
            </a:r>
          </a:p>
          <a:p>
            <a:pPr algn="l" defTabSz="584200">
              <a:defRPr sz="5000" b="0">
                <a:solidFill>
                  <a:srgbClr val="FFFFFF"/>
                </a:solidFill>
                <a:latin typeface="Helvetica Light"/>
                <a:ea typeface="Helvetica Light"/>
                <a:cs typeface="Helvetica Light"/>
                <a:sym typeface="Helvetica Light"/>
              </a:defRPr>
            </a:pPr>
            <a:endParaRPr dirty="0"/>
          </a:p>
          <a:p>
            <a:pPr algn="l" defTabSz="584200">
              <a:defRPr sz="5000" b="0">
                <a:solidFill>
                  <a:srgbClr val="FFFFFF"/>
                </a:solidFill>
                <a:latin typeface="Helvetica Light"/>
                <a:ea typeface="Helvetica Light"/>
                <a:cs typeface="Helvetica Light"/>
                <a:sym typeface="Helvetica Light"/>
              </a:defRPr>
            </a:pPr>
            <a:r>
              <a:rPr dirty="0"/>
              <a:t>US Department of Education’s CTE Makeover Challenge Winner</a:t>
            </a:r>
          </a:p>
          <a:p>
            <a:pPr algn="l" defTabSz="584200">
              <a:defRPr sz="5000" b="0">
                <a:solidFill>
                  <a:srgbClr val="FFFFFF"/>
                </a:solidFill>
                <a:latin typeface="Helvetica Light"/>
                <a:ea typeface="Helvetica Light"/>
                <a:cs typeface="Helvetica Light"/>
                <a:sym typeface="Helvetica Light"/>
              </a:defRPr>
            </a:pPr>
            <a:endParaRPr dirty="0"/>
          </a:p>
          <a:p>
            <a:pPr algn="l" defTabSz="584200">
              <a:defRPr sz="5000" b="0">
                <a:solidFill>
                  <a:srgbClr val="FFFFFF"/>
                </a:solidFill>
                <a:latin typeface="Helvetica Light"/>
                <a:ea typeface="Helvetica Light"/>
                <a:cs typeface="Helvetica Light"/>
                <a:sym typeface="Helvetica Light"/>
              </a:defRPr>
            </a:pPr>
            <a:r>
              <a:rPr dirty="0"/>
              <a:t>Columbia </a:t>
            </a:r>
            <a:r>
              <a:rPr dirty="0" err="1"/>
              <a:t>FabLearn</a:t>
            </a:r>
            <a:r>
              <a:rPr dirty="0"/>
              <a:t> Fellow</a:t>
            </a:r>
          </a:p>
          <a:p>
            <a:pPr algn="l" defTabSz="584200">
              <a:defRPr sz="5000" b="0">
                <a:solidFill>
                  <a:srgbClr val="FFFFFF"/>
                </a:solidFill>
                <a:latin typeface="Helvetica Light"/>
                <a:ea typeface="Helvetica Light"/>
                <a:cs typeface="Helvetica Light"/>
                <a:sym typeface="Helvetica Light"/>
              </a:defRPr>
            </a:pPr>
            <a:endParaRPr dirty="0"/>
          </a:p>
          <a:p>
            <a:pPr algn="l" defTabSz="584200">
              <a:defRPr sz="5000" b="0">
                <a:solidFill>
                  <a:srgbClr val="FFFFFF"/>
                </a:solidFill>
                <a:latin typeface="Helvetica Light"/>
                <a:ea typeface="Helvetica Light"/>
                <a:cs typeface="Helvetica Light"/>
                <a:sym typeface="Helvetica Light"/>
              </a:defRPr>
            </a:pPr>
            <a:r>
              <a:rPr dirty="0" err="1"/>
              <a:t>Formlabs</a:t>
            </a:r>
            <a:r>
              <a:rPr dirty="0"/>
              <a:t> 3D Design Awards - Top Educational Model</a:t>
            </a:r>
          </a:p>
          <a:p>
            <a:pPr algn="l" defTabSz="584200">
              <a:defRPr sz="5000" b="0">
                <a:solidFill>
                  <a:srgbClr val="FFFFFF"/>
                </a:solidFill>
                <a:latin typeface="Helvetica Light"/>
                <a:ea typeface="Helvetica Light"/>
                <a:cs typeface="Helvetica Light"/>
                <a:sym typeface="Helvetica Light"/>
              </a:defRPr>
            </a:pPr>
            <a:endParaRPr dirty="0"/>
          </a:p>
          <a:p>
            <a:pPr algn="l" defTabSz="584200">
              <a:defRPr sz="5000" b="0">
                <a:solidFill>
                  <a:srgbClr val="FFFFFF"/>
                </a:solidFill>
                <a:latin typeface="Helvetica Light"/>
                <a:ea typeface="Helvetica Light"/>
                <a:cs typeface="Helvetica Light"/>
                <a:sym typeface="Helvetica Light"/>
              </a:defRPr>
            </a:pPr>
            <a:endParaRPr dirty="0"/>
          </a:p>
          <a:p>
            <a:pPr algn="l" defTabSz="584200">
              <a:defRPr sz="5000" b="0">
                <a:solidFill>
                  <a:srgbClr val="FFFFFF"/>
                </a:solidFill>
                <a:latin typeface="Helvetica Light"/>
                <a:ea typeface="Helvetica Light"/>
                <a:cs typeface="Helvetica Light"/>
                <a:sym typeface="Helvetica Light"/>
              </a:defRPr>
            </a:pPr>
            <a:endParaRPr dirty="0"/>
          </a:p>
          <a:p>
            <a:pPr algn="l" defTabSz="584200">
              <a:defRPr sz="5000">
                <a:solidFill>
                  <a:srgbClr val="FFFFFF"/>
                </a:solidFill>
                <a:latin typeface="Helvetica"/>
                <a:ea typeface="Helvetica"/>
                <a:cs typeface="Helvetica"/>
                <a:sym typeface="Helvetica"/>
              </a:defRPr>
            </a:pPr>
            <a:r>
              <a:rPr dirty="0"/>
              <a:t>Makerspace Facilitator</a:t>
            </a:r>
          </a:p>
          <a:p>
            <a:pPr algn="l" defTabSz="584200">
              <a:defRPr sz="5000" b="0">
                <a:solidFill>
                  <a:srgbClr val="FFFFFF"/>
                </a:solidFill>
                <a:latin typeface="Helvetica Light"/>
                <a:ea typeface="Helvetica Light"/>
                <a:cs typeface="Helvetica Light"/>
                <a:sym typeface="Helvetica Light"/>
              </a:defRPr>
            </a:pPr>
            <a:r>
              <a:rPr dirty="0"/>
              <a:t>-Academies of Loudoun</a:t>
            </a:r>
          </a:p>
        </p:txBody>
      </p:sp>
      <p:pic>
        <p:nvPicPr>
          <p:cNvPr id="315" name="Image" descr="Image"/>
          <p:cNvPicPr>
            <a:picLocks noChangeAspect="1"/>
          </p:cNvPicPr>
          <p:nvPr/>
        </p:nvPicPr>
        <p:blipFill>
          <a:blip r:embed="rId5"/>
          <a:srcRect t="10993" b="10993"/>
          <a:stretch>
            <a:fillRect/>
          </a:stretch>
        </p:blipFill>
        <p:spPr>
          <a:xfrm>
            <a:off x="508000" y="6313685"/>
            <a:ext cx="10704910" cy="2446091"/>
          </a:xfrm>
          <a:prstGeom prst="rect">
            <a:avLst/>
          </a:prstGeom>
          <a:ln w="12700">
            <a:miter lim="400000"/>
          </a:ln>
        </p:spPr>
      </p:pic>
      <p:pic>
        <p:nvPicPr>
          <p:cNvPr id="316" name="Screen Shot 2018-01-25 at 12.07.31 PM.png" descr="Screen Shot 2018-01-25 at 12.07.31 PM.png"/>
          <p:cNvPicPr>
            <a:picLocks noChangeAspect="1"/>
          </p:cNvPicPr>
          <p:nvPr/>
        </p:nvPicPr>
        <p:blipFill>
          <a:blip r:embed="rId6"/>
          <a:stretch>
            <a:fillRect/>
          </a:stretch>
        </p:blipFill>
        <p:spPr>
          <a:xfrm>
            <a:off x="513655" y="8764686"/>
            <a:ext cx="10693599" cy="3559528"/>
          </a:xfrm>
          <a:prstGeom prst="rect">
            <a:avLst/>
          </a:prstGeom>
          <a:ln w="12700">
            <a:miter lim="400000"/>
          </a:ln>
        </p:spPr>
      </p:pic>
    </p:spTree>
    <p:extLst>
      <p:ext uri="{BB962C8B-B14F-4D97-AF65-F5344CB8AC3E}">
        <p14:creationId xmlns:p14="http://schemas.microsoft.com/office/powerpoint/2010/main" val="413970529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62" name="“We are all Makers.”…"/>
          <p:cNvSpPr txBox="1">
            <a:spLocks noGrp="1"/>
          </p:cNvSpPr>
          <p:nvPr>
            <p:ph type="title"/>
          </p:nvPr>
        </p:nvSpPr>
        <p:spPr>
          <a:xfrm>
            <a:off x="1316430" y="3331797"/>
            <a:ext cx="21751140" cy="7052406"/>
          </a:xfrm>
          <a:prstGeom prst="rect">
            <a:avLst/>
          </a:prstGeom>
        </p:spPr>
        <p:txBody>
          <a:bodyPr/>
          <a:lstStyle/>
          <a:p>
            <a:pPr defTabSz="501134">
              <a:defRPr sz="17568" b="1">
                <a:latin typeface="Helvetica"/>
                <a:ea typeface="Helvetica"/>
                <a:cs typeface="Helvetica"/>
                <a:sym typeface="Helvetica"/>
              </a:defRPr>
            </a:pPr>
            <a:r>
              <a:rPr dirty="0">
                <a:solidFill>
                  <a:schemeClr val="bg1"/>
                </a:solidFill>
              </a:rPr>
              <a:t>“We are all Makers.”</a:t>
            </a:r>
          </a:p>
          <a:p>
            <a:pPr algn="r" defTabSz="501134">
              <a:defRPr sz="8784" b="1">
                <a:latin typeface="Helvetica"/>
                <a:ea typeface="Helvetica"/>
                <a:cs typeface="Helvetica"/>
                <a:sym typeface="Helvetica"/>
              </a:defRPr>
            </a:pPr>
            <a:endParaRPr dirty="0">
              <a:solidFill>
                <a:schemeClr val="bg1"/>
              </a:solidFill>
            </a:endParaRPr>
          </a:p>
          <a:p>
            <a:pPr algn="r" defTabSz="501134">
              <a:defRPr sz="8784" b="1">
                <a:latin typeface="Helvetica"/>
                <a:ea typeface="Helvetica"/>
                <a:cs typeface="Helvetica"/>
                <a:sym typeface="Helvetica"/>
              </a:defRPr>
            </a:pPr>
            <a:r>
              <a:rPr dirty="0">
                <a:solidFill>
                  <a:schemeClr val="bg1"/>
                </a:solidFill>
              </a:rPr>
              <a:t>-Dale Dougherty</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66" name="Makerspace…"/>
          <p:cNvSpPr txBox="1"/>
          <p:nvPr/>
        </p:nvSpPr>
        <p:spPr>
          <a:xfrm>
            <a:off x="3877254" y="3745238"/>
            <a:ext cx="16629492" cy="62255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20000" b="0">
                <a:solidFill>
                  <a:srgbClr val="FFFFFF"/>
                </a:solidFill>
                <a:latin typeface="+mn-lt"/>
                <a:ea typeface="+mn-ea"/>
                <a:cs typeface="+mn-cs"/>
                <a:sym typeface="Helvetica Neue Medium"/>
              </a:defRPr>
            </a:pPr>
            <a:r>
              <a:t>Makerspace</a:t>
            </a:r>
          </a:p>
          <a:p>
            <a:pPr>
              <a:defRPr sz="20000" b="0">
                <a:solidFill>
                  <a:srgbClr val="FFFFFF"/>
                </a:solidFill>
                <a:latin typeface="+mn-lt"/>
                <a:ea typeface="+mn-ea"/>
                <a:cs typeface="+mn-cs"/>
                <a:sym typeface="Helvetica Neue Medium"/>
              </a:defRPr>
            </a:pPr>
            <a:r>
              <a:t>is an idea</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68" name="Learn…"/>
          <p:cNvSpPr txBox="1"/>
          <p:nvPr/>
        </p:nvSpPr>
        <p:spPr>
          <a:xfrm>
            <a:off x="3877254" y="2195838"/>
            <a:ext cx="16629492" cy="93243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20000" b="0">
                <a:solidFill>
                  <a:srgbClr val="FFFFFF"/>
                </a:solidFill>
                <a:latin typeface="+mn-lt"/>
                <a:ea typeface="+mn-ea"/>
                <a:cs typeface="+mn-cs"/>
                <a:sym typeface="Helvetica Neue Medium"/>
              </a:defRPr>
            </a:pPr>
            <a:r>
              <a:t>Learn</a:t>
            </a:r>
          </a:p>
          <a:p>
            <a:pPr>
              <a:defRPr sz="20000" b="0">
                <a:solidFill>
                  <a:srgbClr val="FFFFFF"/>
                </a:solidFill>
                <a:latin typeface="+mn-lt"/>
                <a:ea typeface="+mn-ea"/>
                <a:cs typeface="+mn-cs"/>
                <a:sym typeface="Helvetica Neue Medium"/>
              </a:defRPr>
            </a:pPr>
            <a:r>
              <a:t>by</a:t>
            </a:r>
          </a:p>
          <a:p>
            <a:pPr>
              <a:defRPr sz="20000" b="0">
                <a:solidFill>
                  <a:srgbClr val="FFFFFF"/>
                </a:solidFill>
                <a:latin typeface="+mn-lt"/>
                <a:ea typeface="+mn-ea"/>
                <a:cs typeface="+mn-cs"/>
                <a:sym typeface="Helvetica Neue Medium"/>
              </a:defRPr>
            </a:pPr>
            <a:r>
              <a:t>Making</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86" name="Time…"/>
          <p:cNvSpPr txBox="1"/>
          <p:nvPr/>
        </p:nvSpPr>
        <p:spPr>
          <a:xfrm>
            <a:off x="3877254" y="646438"/>
            <a:ext cx="16629492" cy="124231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20000" b="0">
                <a:solidFill>
                  <a:srgbClr val="FFFFFF"/>
                </a:solidFill>
                <a:latin typeface="+mn-lt"/>
                <a:ea typeface="+mn-ea"/>
                <a:cs typeface="+mn-cs"/>
                <a:sym typeface="Helvetica Neue Medium"/>
              </a:defRPr>
            </a:pPr>
            <a:r>
              <a:t>Time</a:t>
            </a:r>
          </a:p>
          <a:p>
            <a:pPr>
              <a:defRPr sz="20000" b="0">
                <a:solidFill>
                  <a:srgbClr val="FFFFFF"/>
                </a:solidFill>
                <a:latin typeface="+mn-lt"/>
                <a:ea typeface="+mn-ea"/>
                <a:cs typeface="+mn-cs"/>
                <a:sym typeface="Helvetica Neue Medium"/>
              </a:defRPr>
            </a:pPr>
            <a:r>
              <a:t>Space</a:t>
            </a:r>
          </a:p>
          <a:p>
            <a:pPr>
              <a:defRPr sz="20000" b="0">
                <a:solidFill>
                  <a:srgbClr val="FFFFFF"/>
                </a:solidFill>
                <a:latin typeface="+mn-lt"/>
                <a:ea typeface="+mn-ea"/>
                <a:cs typeface="+mn-cs"/>
                <a:sym typeface="Helvetica Neue Medium"/>
              </a:defRPr>
            </a:pPr>
            <a:r>
              <a:t>Materials</a:t>
            </a:r>
          </a:p>
          <a:p>
            <a:pPr>
              <a:defRPr sz="20000" b="0">
                <a:solidFill>
                  <a:srgbClr val="FFFFFF"/>
                </a:solidFill>
                <a:latin typeface="+mn-lt"/>
                <a:ea typeface="+mn-ea"/>
                <a:cs typeface="+mn-cs"/>
                <a:sym typeface="Helvetica Neue Medium"/>
              </a:defRPr>
            </a:pPr>
            <a:r>
              <a:t>Resources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53C61A-5CD8-45D5-BBEC-576628F6FF79}"/>
              </a:ext>
            </a:extLst>
          </p:cNvPr>
          <p:cNvSpPr txBox="1"/>
          <p:nvPr/>
        </p:nvSpPr>
        <p:spPr>
          <a:xfrm>
            <a:off x="2259227" y="789672"/>
            <a:ext cx="19865545" cy="12136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8800" b="0" dirty="0"/>
              <a:t>The mission of the </a:t>
            </a:r>
            <a:r>
              <a:rPr lang="en-US" sz="8800" b="0" dirty="0">
                <a:solidFill>
                  <a:schemeClr val="accent1">
                    <a:lumMod val="75000"/>
                  </a:schemeClr>
                </a:solidFill>
              </a:rPr>
              <a:t>Academies of Loudoun </a:t>
            </a:r>
            <a:r>
              <a:rPr lang="en-US" sz="8800" b="0" dirty="0"/>
              <a:t>is to empower students to</a:t>
            </a:r>
          </a:p>
          <a:p>
            <a:r>
              <a:rPr lang="en-US" sz="8000" dirty="0"/>
              <a:t>explore, research, collaborate, innovate</a:t>
            </a:r>
            <a:r>
              <a:rPr lang="en-US" sz="8000" b="0" dirty="0"/>
              <a:t>,</a:t>
            </a:r>
          </a:p>
          <a:p>
            <a:r>
              <a:rPr lang="en-US" sz="7200" b="0" dirty="0"/>
              <a:t>and to</a:t>
            </a:r>
          </a:p>
          <a:p>
            <a:r>
              <a:rPr lang="en-US" sz="16600" dirty="0">
                <a:solidFill>
                  <a:srgbClr val="FF0000"/>
                </a:solidFill>
              </a:rPr>
              <a:t>MAKE</a:t>
            </a:r>
            <a:endParaRPr lang="en-US" sz="8800" b="0" dirty="0"/>
          </a:p>
          <a:p>
            <a:r>
              <a:rPr lang="en-US" sz="8800" b="0" dirty="0"/>
              <a:t>meaningful contributions to the world in the fields of </a:t>
            </a:r>
            <a:r>
              <a:rPr lang="en-US" sz="8800" dirty="0"/>
              <a:t>science, technology, engineering and mathematics</a:t>
            </a:r>
            <a:r>
              <a:rPr lang="en-US" sz="8800" b="0" dirty="0"/>
              <a:t>.</a:t>
            </a:r>
            <a:endParaRPr kumimoji="0" lang="en-US" sz="88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3" name="MakerspaceMapVAA4LE1117.pdf" descr="MakerspaceMapVAA4LE1117.pdf"/>
          <p:cNvPicPr>
            <a:picLocks noChangeAspect="1"/>
          </p:cNvPicPr>
          <p:nvPr/>
        </p:nvPicPr>
        <p:blipFill>
          <a:blip r:embed="rId3"/>
          <a:srcRect t="64747"/>
          <a:stretch>
            <a:fillRect/>
          </a:stretch>
        </p:blipFill>
        <p:spPr>
          <a:xfrm>
            <a:off x="-1" y="3566517"/>
            <a:ext cx="24384088" cy="6446971"/>
          </a:xfrm>
          <a:prstGeom prst="rect">
            <a:avLst/>
          </a:prstGeom>
          <a:ln w="12700">
            <a:miter lim="400000"/>
          </a:ln>
        </p:spPr>
      </p:pic>
      <p:sp>
        <p:nvSpPr>
          <p:cNvPr id="2" name="TextBox 1">
            <a:extLst>
              <a:ext uri="{FF2B5EF4-FFF2-40B4-BE49-F238E27FC236}">
                <a16:creationId xmlns:a16="http://schemas.microsoft.com/office/drawing/2014/main" id="{4D79650D-7973-4F1B-B366-4F046C1B5B43}"/>
              </a:ext>
            </a:extLst>
          </p:cNvPr>
          <p:cNvSpPr txBox="1"/>
          <p:nvPr/>
        </p:nvSpPr>
        <p:spPr>
          <a:xfrm>
            <a:off x="5649098" y="1325280"/>
            <a:ext cx="13085805"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6600" b="1" i="0" u="none" strike="noStrike" cap="none" spc="0" normalizeH="0" baseline="0" dirty="0">
                <a:ln>
                  <a:noFill/>
                </a:ln>
                <a:solidFill>
                  <a:srgbClr val="000000"/>
                </a:solidFill>
                <a:effectLst/>
                <a:uFillTx/>
                <a:latin typeface="Helvetica Neue"/>
                <a:ea typeface="Helvetica Neue"/>
                <a:cs typeface="Helvetica Neue"/>
                <a:sym typeface="Helvetica Neue"/>
              </a:rPr>
              <a:t>Innovation Commons</a:t>
            </a:r>
          </a:p>
        </p:txBody>
      </p:sp>
      <p:sp>
        <p:nvSpPr>
          <p:cNvPr id="4" name="TextBox 3">
            <a:extLst>
              <a:ext uri="{FF2B5EF4-FFF2-40B4-BE49-F238E27FC236}">
                <a16:creationId xmlns:a16="http://schemas.microsoft.com/office/drawing/2014/main" id="{FDD3B1FF-63AC-41B5-AE6A-D52E8B868968}"/>
              </a:ext>
            </a:extLst>
          </p:cNvPr>
          <p:cNvSpPr txBox="1"/>
          <p:nvPr/>
        </p:nvSpPr>
        <p:spPr>
          <a:xfrm>
            <a:off x="5649098" y="11272465"/>
            <a:ext cx="13085805"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6600" b="1" i="0" u="none" strike="noStrike" cap="none" spc="0" normalizeH="0" baseline="0" dirty="0">
                <a:ln>
                  <a:noFill/>
                </a:ln>
                <a:solidFill>
                  <a:srgbClr val="000000"/>
                </a:solidFill>
                <a:effectLst/>
                <a:uFillTx/>
                <a:latin typeface="Helvetica Neue"/>
                <a:ea typeface="Helvetica Neue"/>
                <a:cs typeface="Helvetica Neue"/>
                <a:sym typeface="Helvetica Neue"/>
              </a:rPr>
              <a:t>AET Engineering Labs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9"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71412D3B-E680-4B70-9E46-ACEDAA9F09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4384000" cy="12547600"/>
          </a:xfrm>
          <a:prstGeom prst="rect">
            <a:avLst/>
          </a:prstGeom>
        </p:spPr>
      </p:pic>
    </p:spTree>
    <p:extLst>
      <p:ext uri="{BB962C8B-B14F-4D97-AF65-F5344CB8AC3E}">
        <p14:creationId xmlns:p14="http://schemas.microsoft.com/office/powerpoint/2010/main" val="413380744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486666" y="1845408"/>
            <a:ext cx="23410668" cy="3334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defTabSz="584200">
              <a:defRPr sz="6900" b="0">
                <a:solidFill>
                  <a:srgbClr val="FFFFFF"/>
                </a:solidFill>
                <a:latin typeface="Helvetica"/>
                <a:ea typeface="Helvetica"/>
                <a:cs typeface="Helvetica"/>
                <a:sym typeface="Helvetica"/>
              </a:defRPr>
            </a:pPr>
            <a:r>
              <a:rPr lang="en-US" sz="13800" dirty="0"/>
              <a:t>lcps.org/</a:t>
            </a:r>
            <a:r>
              <a:rPr lang="en-US" sz="13800" dirty="0" err="1"/>
              <a:t>aclmakerspace</a:t>
            </a:r>
            <a:endParaRPr lang="en-US" sz="13800" dirty="0"/>
          </a:p>
          <a:p>
            <a:pPr defTabSz="584200">
              <a:defRPr sz="6900" b="0">
                <a:solidFill>
                  <a:srgbClr val="FFFFFF"/>
                </a:solidFill>
                <a:latin typeface="Helvetica"/>
                <a:ea typeface="Helvetica"/>
                <a:cs typeface="Helvetica"/>
                <a:sym typeface="Helvetica"/>
              </a:defRPr>
            </a:pPr>
            <a:endParaRPr sz="7200" dirty="0"/>
          </a:p>
        </p:txBody>
      </p:sp>
      <p:pic>
        <p:nvPicPr>
          <p:cNvPr id="2" name="Picture 1">
            <a:extLst>
              <a:ext uri="{FF2B5EF4-FFF2-40B4-BE49-F238E27FC236}">
                <a16:creationId xmlns:a16="http://schemas.microsoft.com/office/drawing/2014/main" id="{C603266A-890F-4F26-9BF4-D9ECD7769360}"/>
              </a:ext>
            </a:extLst>
          </p:cNvPr>
          <p:cNvPicPr>
            <a:picLocks noChangeAspect="1"/>
          </p:cNvPicPr>
          <p:nvPr/>
        </p:nvPicPr>
        <p:blipFill>
          <a:blip r:embed="rId3"/>
          <a:stretch>
            <a:fillRect/>
          </a:stretch>
        </p:blipFill>
        <p:spPr>
          <a:xfrm>
            <a:off x="4926146" y="4268174"/>
            <a:ext cx="14531708" cy="9447826"/>
          </a:xfrm>
          <a:prstGeom prst="rect">
            <a:avLst/>
          </a:prstGeom>
        </p:spPr>
      </p:pic>
    </p:spTree>
    <p:extLst>
      <p:ext uri="{BB962C8B-B14F-4D97-AF65-F5344CB8AC3E}">
        <p14:creationId xmlns:p14="http://schemas.microsoft.com/office/powerpoint/2010/main" val="161058416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486666" y="1515183"/>
            <a:ext cx="23410668"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9600" dirty="0"/>
              <a:t>Green Orientation (GO) Check-Off</a:t>
            </a:r>
          </a:p>
          <a:p>
            <a:pPr defTabSz="584200">
              <a:defRPr sz="6900" b="0">
                <a:solidFill>
                  <a:srgbClr val="FFFFFF"/>
                </a:solidFill>
                <a:latin typeface="Helvetica"/>
                <a:ea typeface="Helvetica"/>
                <a:cs typeface="Helvetica"/>
                <a:sym typeface="Helvetica"/>
              </a:defRPr>
            </a:pPr>
            <a:endParaRPr sz="7200" dirty="0"/>
          </a:p>
        </p:txBody>
      </p:sp>
      <p:sp>
        <p:nvSpPr>
          <p:cNvPr id="2" name="TextBox 1">
            <a:extLst>
              <a:ext uri="{FF2B5EF4-FFF2-40B4-BE49-F238E27FC236}">
                <a16:creationId xmlns:a16="http://schemas.microsoft.com/office/drawing/2014/main" id="{D90B4E1C-463B-47ED-8708-FD3DB44AD1A3}"/>
              </a:ext>
            </a:extLst>
          </p:cNvPr>
          <p:cNvSpPr txBox="1"/>
          <p:nvPr/>
        </p:nvSpPr>
        <p:spPr>
          <a:xfrm>
            <a:off x="1267122" y="3643141"/>
            <a:ext cx="21849756" cy="56425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1143000" indent="-1143000" algn="l">
              <a:buAutoNum type="arabicPeriod"/>
            </a:pPr>
            <a:r>
              <a:rPr lang="en-US" sz="6000" b="0" dirty="0">
                <a:solidFill>
                  <a:schemeClr val="bg1"/>
                </a:solidFill>
              </a:rPr>
              <a:t>Signed Makerspace Safety Acknowledgement (Permission Click)</a:t>
            </a:r>
          </a:p>
          <a:p>
            <a:pPr algn="l"/>
            <a:endParaRPr lang="en-US" sz="6000" b="0" dirty="0">
              <a:solidFill>
                <a:schemeClr val="bg1"/>
              </a:solidFill>
            </a:endParaRPr>
          </a:p>
          <a:p>
            <a:pPr algn="l"/>
            <a:r>
              <a:rPr lang="en-US" sz="6000" b="0" dirty="0">
                <a:solidFill>
                  <a:schemeClr val="bg1"/>
                </a:solidFill>
              </a:rPr>
              <a:t>2. 100% on General Lab Safety Test (Schoology)</a:t>
            </a:r>
          </a:p>
          <a:p>
            <a:pPr algn="l"/>
            <a:endParaRPr lang="en-US" sz="6000" b="0" dirty="0">
              <a:solidFill>
                <a:schemeClr val="bg1"/>
              </a:solidFill>
            </a:endParaRPr>
          </a:p>
          <a:p>
            <a:pPr algn="l"/>
            <a:r>
              <a:rPr lang="en-US" sz="6000" b="0" dirty="0">
                <a:solidFill>
                  <a:schemeClr val="bg1"/>
                </a:solidFill>
              </a:rPr>
              <a:t>3. Green Orientation Training &amp; Assessment (In Person)</a:t>
            </a:r>
          </a:p>
        </p:txBody>
      </p:sp>
    </p:spTree>
    <p:extLst>
      <p:ext uri="{BB962C8B-B14F-4D97-AF65-F5344CB8AC3E}">
        <p14:creationId xmlns:p14="http://schemas.microsoft.com/office/powerpoint/2010/main" val="46980450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1"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973332" y="1887973"/>
            <a:ext cx="23410668" cy="29803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11500" dirty="0"/>
              <a:t>Every interaction is a collaboration</a:t>
            </a:r>
          </a:p>
          <a:p>
            <a:pPr defTabSz="584200">
              <a:defRPr sz="6900" b="0">
                <a:solidFill>
                  <a:srgbClr val="FFFFFF"/>
                </a:solidFill>
                <a:latin typeface="Helvetica"/>
                <a:ea typeface="Helvetica"/>
                <a:cs typeface="Helvetica"/>
                <a:sym typeface="Helvetica"/>
              </a:defRPr>
            </a:pPr>
            <a:endParaRPr sz="7200" dirty="0"/>
          </a:p>
        </p:txBody>
      </p:sp>
    </p:spTree>
    <p:extLst>
      <p:ext uri="{BB962C8B-B14F-4D97-AF65-F5344CB8AC3E}">
        <p14:creationId xmlns:p14="http://schemas.microsoft.com/office/powerpoint/2010/main" val="70284375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627343" y="1769934"/>
            <a:ext cx="23410668" cy="3334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13800" dirty="0"/>
              <a:t>Sketch and links</a:t>
            </a:r>
          </a:p>
          <a:p>
            <a:pPr defTabSz="584200">
              <a:defRPr sz="6900" b="0">
                <a:solidFill>
                  <a:srgbClr val="FFFFFF"/>
                </a:solidFill>
                <a:latin typeface="Helvetica"/>
                <a:ea typeface="Helvetica"/>
                <a:cs typeface="Helvetica"/>
                <a:sym typeface="Helvetica"/>
              </a:defRPr>
            </a:pPr>
            <a:endParaRPr lang="en-US" sz="7200" dirty="0"/>
          </a:p>
        </p:txBody>
      </p:sp>
      <p:pic>
        <p:nvPicPr>
          <p:cNvPr id="5" name="Picture 4">
            <a:extLst>
              <a:ext uri="{FF2B5EF4-FFF2-40B4-BE49-F238E27FC236}">
                <a16:creationId xmlns:a16="http://schemas.microsoft.com/office/drawing/2014/main" id="{CF98BA7F-5E75-4D65-9C5C-F14AD6803E39}"/>
              </a:ext>
            </a:extLst>
          </p:cNvPr>
          <p:cNvPicPr>
            <a:picLocks noChangeAspect="1"/>
          </p:cNvPicPr>
          <p:nvPr/>
        </p:nvPicPr>
        <p:blipFill rotWithShape="1">
          <a:blip r:embed="rId3"/>
          <a:srcRect l="5028" t="16036" r="413" b="13132"/>
          <a:stretch/>
        </p:blipFill>
        <p:spPr>
          <a:xfrm>
            <a:off x="4057650" y="4000500"/>
            <a:ext cx="17287875" cy="9715500"/>
          </a:xfrm>
          <a:prstGeom prst="rect">
            <a:avLst/>
          </a:prstGeom>
        </p:spPr>
      </p:pic>
    </p:spTree>
    <p:extLst>
      <p:ext uri="{BB962C8B-B14F-4D97-AF65-F5344CB8AC3E}">
        <p14:creationId xmlns:p14="http://schemas.microsoft.com/office/powerpoint/2010/main" val="260001139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627343" y="1769934"/>
            <a:ext cx="23410668" cy="3334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13800" dirty="0"/>
              <a:t>Low Fidelity Prototyping</a:t>
            </a:r>
          </a:p>
          <a:p>
            <a:pPr defTabSz="584200">
              <a:defRPr sz="6900" b="0">
                <a:solidFill>
                  <a:srgbClr val="FFFFFF"/>
                </a:solidFill>
                <a:latin typeface="Helvetica"/>
                <a:ea typeface="Helvetica"/>
                <a:cs typeface="Helvetica"/>
                <a:sym typeface="Helvetica"/>
              </a:defRPr>
            </a:pPr>
            <a:endParaRPr lang="en-US" sz="7200" dirty="0"/>
          </a:p>
        </p:txBody>
      </p:sp>
    </p:spTree>
    <p:extLst>
      <p:ext uri="{BB962C8B-B14F-4D97-AF65-F5344CB8AC3E}">
        <p14:creationId xmlns:p14="http://schemas.microsoft.com/office/powerpoint/2010/main" val="382418365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 suitcase, items, luggage&#10;&#10;Description automatically generated">
            <a:extLst>
              <a:ext uri="{FF2B5EF4-FFF2-40B4-BE49-F238E27FC236}">
                <a16:creationId xmlns:a16="http://schemas.microsoft.com/office/drawing/2014/main" id="{3DF3BB42-3684-4B45-9472-E7D20426D8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8889"/>
          <a:stretch/>
        </p:blipFill>
        <p:spPr>
          <a:xfrm>
            <a:off x="15036800" y="0"/>
            <a:ext cx="9347200" cy="13716000"/>
          </a:xfrm>
          <a:prstGeom prst="rect">
            <a:avLst/>
          </a:prstGeom>
        </p:spPr>
      </p:pic>
      <p:pic>
        <p:nvPicPr>
          <p:cNvPr id="6" name="Picture 5" descr="Text, letter&#10;&#10;Description automatically generated">
            <a:extLst>
              <a:ext uri="{FF2B5EF4-FFF2-40B4-BE49-F238E27FC236}">
                <a16:creationId xmlns:a16="http://schemas.microsoft.com/office/drawing/2014/main" id="{377BB4C3-44A1-46DD-9220-9BD798E592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333" r="10001"/>
          <a:stretch/>
        </p:blipFill>
        <p:spPr>
          <a:xfrm>
            <a:off x="0" y="0"/>
            <a:ext cx="15036800" cy="13716000"/>
          </a:xfrm>
          <a:prstGeom prst="rect">
            <a:avLst/>
          </a:prstGeom>
        </p:spPr>
      </p:pic>
    </p:spTree>
    <p:extLst>
      <p:ext uri="{BB962C8B-B14F-4D97-AF65-F5344CB8AC3E}">
        <p14:creationId xmlns:p14="http://schemas.microsoft.com/office/powerpoint/2010/main" val="297337693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5"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9"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03903-C662-4248-A638-3F3C5AE60F7D}"/>
              </a:ext>
            </a:extLst>
          </p:cNvPr>
          <p:cNvPicPr>
            <a:picLocks noChangeAspect="1"/>
          </p:cNvPicPr>
          <p:nvPr/>
        </p:nvPicPr>
        <p:blipFill>
          <a:blip r:embed="rId3"/>
          <a:stretch>
            <a:fillRect/>
          </a:stretch>
        </p:blipFill>
        <p:spPr>
          <a:xfrm>
            <a:off x="0" y="0"/>
            <a:ext cx="24384000" cy="13716000"/>
          </a:xfrm>
          <a:prstGeom prst="rect">
            <a:avLst/>
          </a:prstGeom>
        </p:spPr>
      </p:pic>
      <p:pic>
        <p:nvPicPr>
          <p:cNvPr id="4" name="Picture 3" descr="An office with a desk and chair in a room&#10;&#10;Description automatically generated">
            <a:extLst>
              <a:ext uri="{FF2B5EF4-FFF2-40B4-BE49-F238E27FC236}">
                <a16:creationId xmlns:a16="http://schemas.microsoft.com/office/drawing/2014/main" id="{459912B7-FBA0-40AB-B45E-8D2265A25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27201" y="0"/>
            <a:ext cx="10287000" cy="13716000"/>
          </a:xfrm>
          <a:prstGeom prst="rect">
            <a:avLst/>
          </a:prstGeom>
        </p:spPr>
      </p:pic>
    </p:spTree>
    <p:extLst>
      <p:ext uri="{BB962C8B-B14F-4D97-AF65-F5344CB8AC3E}">
        <p14:creationId xmlns:p14="http://schemas.microsoft.com/office/powerpoint/2010/main" val="284636884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tanding in a room&#10;&#10;Description automatically generated">
            <a:extLst>
              <a:ext uri="{FF2B5EF4-FFF2-40B4-BE49-F238E27FC236}">
                <a16:creationId xmlns:a16="http://schemas.microsoft.com/office/drawing/2014/main" id="{71FBB3D8-C5E3-4438-AAFF-40FE3B498F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667" t="18466" b="4870"/>
          <a:stretch/>
        </p:blipFill>
        <p:spPr>
          <a:xfrm>
            <a:off x="0" y="1"/>
            <a:ext cx="11176000" cy="13708744"/>
          </a:xfrm>
          <a:prstGeom prst="rect">
            <a:avLst/>
          </a:prstGeom>
        </p:spPr>
      </p:pic>
      <p:pic>
        <p:nvPicPr>
          <p:cNvPr id="6" name="Picture 5" descr="A picture containing indoor, sitting, table, game&#10;&#10;Description automatically generated">
            <a:extLst>
              <a:ext uri="{FF2B5EF4-FFF2-40B4-BE49-F238E27FC236}">
                <a16:creationId xmlns:a16="http://schemas.microsoft.com/office/drawing/2014/main" id="{8294F9F3-05F2-49B5-91BC-06D6AE4CE6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71" r="18846"/>
          <a:stretch/>
        </p:blipFill>
        <p:spPr>
          <a:xfrm>
            <a:off x="10257972" y="7257"/>
            <a:ext cx="14126029" cy="13708744"/>
          </a:xfrm>
          <a:prstGeom prst="rect">
            <a:avLst/>
          </a:prstGeom>
        </p:spPr>
      </p:pic>
    </p:spTree>
    <p:extLst>
      <p:ext uri="{BB962C8B-B14F-4D97-AF65-F5344CB8AC3E}">
        <p14:creationId xmlns:p14="http://schemas.microsoft.com/office/powerpoint/2010/main" val="146680025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486666" y="1811745"/>
            <a:ext cx="23410668"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9600" dirty="0"/>
              <a:t>2D Design: Vector vs Raster</a:t>
            </a:r>
          </a:p>
          <a:p>
            <a:pPr defTabSz="584200">
              <a:defRPr sz="6900" b="0">
                <a:solidFill>
                  <a:srgbClr val="FFFFFF"/>
                </a:solidFill>
                <a:latin typeface="Helvetica"/>
                <a:ea typeface="Helvetica"/>
                <a:cs typeface="Helvetica"/>
                <a:sym typeface="Helvetica"/>
              </a:defRPr>
            </a:pPr>
            <a:endParaRPr sz="7200" dirty="0"/>
          </a:p>
        </p:txBody>
      </p:sp>
      <p:pic>
        <p:nvPicPr>
          <p:cNvPr id="1026" name="Picture 2" descr="Raster Vs Vector Artwork Graphic - Free vector graphic on Pixabay">
            <a:extLst>
              <a:ext uri="{FF2B5EF4-FFF2-40B4-BE49-F238E27FC236}">
                <a16:creationId xmlns:a16="http://schemas.microsoft.com/office/drawing/2014/main" id="{C91CC306-CDAE-454D-9F93-21B6232CC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356" y="3606435"/>
            <a:ext cx="14805288" cy="986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18490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486666" y="1811745"/>
            <a:ext cx="23410668"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9600" dirty="0"/>
              <a:t>2D Vector Design: Getting Started</a:t>
            </a:r>
          </a:p>
          <a:p>
            <a:pPr defTabSz="584200">
              <a:defRPr sz="6900" b="0">
                <a:solidFill>
                  <a:srgbClr val="FFFFFF"/>
                </a:solidFill>
                <a:latin typeface="Helvetica"/>
                <a:ea typeface="Helvetica"/>
                <a:cs typeface="Helvetica"/>
                <a:sym typeface="Helvetica"/>
              </a:defRPr>
            </a:pPr>
            <a:endParaRPr sz="7200" dirty="0"/>
          </a:p>
        </p:txBody>
      </p:sp>
      <p:sp>
        <p:nvSpPr>
          <p:cNvPr id="2" name="TextBox 1">
            <a:extLst>
              <a:ext uri="{FF2B5EF4-FFF2-40B4-BE49-F238E27FC236}">
                <a16:creationId xmlns:a16="http://schemas.microsoft.com/office/drawing/2014/main" id="{D90B4E1C-463B-47ED-8708-FD3DB44AD1A3}"/>
              </a:ext>
            </a:extLst>
          </p:cNvPr>
          <p:cNvSpPr txBox="1"/>
          <p:nvPr/>
        </p:nvSpPr>
        <p:spPr>
          <a:xfrm>
            <a:off x="2047578" y="3646781"/>
            <a:ext cx="21849756" cy="85972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13800" b="0" dirty="0">
                <a:solidFill>
                  <a:schemeClr val="bg1"/>
                </a:solidFill>
              </a:rPr>
              <a:t>Google Slides</a:t>
            </a:r>
          </a:p>
          <a:p>
            <a:pPr algn="l"/>
            <a:r>
              <a:rPr lang="en-US" sz="13800" b="0" dirty="0">
                <a:solidFill>
                  <a:schemeClr val="bg1"/>
                </a:solidFill>
              </a:rPr>
              <a:t>Adobe Illustrator</a:t>
            </a:r>
          </a:p>
          <a:p>
            <a:pPr algn="l"/>
            <a:r>
              <a:rPr lang="en-US" sz="13800" b="0" dirty="0" err="1">
                <a:solidFill>
                  <a:schemeClr val="bg1"/>
                </a:solidFill>
              </a:rPr>
              <a:t>Tinkercad</a:t>
            </a:r>
            <a:endParaRPr lang="en-US" sz="13800" b="0" dirty="0">
              <a:solidFill>
                <a:schemeClr val="bg1"/>
              </a:solidFill>
            </a:endParaRPr>
          </a:p>
          <a:p>
            <a:pPr algn="l"/>
            <a:endParaRPr lang="en-US" sz="13800" b="0" dirty="0">
              <a:solidFill>
                <a:schemeClr val="bg1"/>
              </a:solidFill>
            </a:endParaRPr>
          </a:p>
        </p:txBody>
      </p:sp>
    </p:spTree>
    <p:extLst>
      <p:ext uri="{BB962C8B-B14F-4D97-AF65-F5344CB8AC3E}">
        <p14:creationId xmlns:p14="http://schemas.microsoft.com/office/powerpoint/2010/main" val="13800555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table, sitting, bicycle&#10;&#10;Description automatically generated">
            <a:extLst>
              <a:ext uri="{FF2B5EF4-FFF2-40B4-BE49-F238E27FC236}">
                <a16:creationId xmlns:a16="http://schemas.microsoft.com/office/drawing/2014/main" id="{5D0F0EA1-5A1E-4880-8457-B537D0948F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3333"/>
          <a:stretch/>
        </p:blipFill>
        <p:spPr>
          <a:xfrm>
            <a:off x="0" y="0"/>
            <a:ext cx="13159408" cy="6579704"/>
          </a:xfrm>
          <a:prstGeom prst="rect">
            <a:avLst/>
          </a:prstGeom>
        </p:spPr>
      </p:pic>
      <p:pic>
        <p:nvPicPr>
          <p:cNvPr id="4" name="Picture 3" descr="A picture containing indoor, building, floor, sitting&#10;&#10;Description automatically generated">
            <a:extLst>
              <a:ext uri="{FF2B5EF4-FFF2-40B4-BE49-F238E27FC236}">
                <a16:creationId xmlns:a16="http://schemas.microsoft.com/office/drawing/2014/main" id="{300D3BA6-C63E-48AC-BF81-CBD7237091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5" t="4799" b="4799"/>
          <a:stretch/>
        </p:blipFill>
        <p:spPr>
          <a:xfrm>
            <a:off x="13091887" y="0"/>
            <a:ext cx="11292115" cy="13716000"/>
          </a:xfrm>
          <a:prstGeom prst="rect">
            <a:avLst/>
          </a:prstGeom>
        </p:spPr>
      </p:pic>
      <p:pic>
        <p:nvPicPr>
          <p:cNvPr id="6" name="Picture 5" descr="A picture containing indoor, sitting, table, group&#10;&#10;Description automatically generated">
            <a:extLst>
              <a:ext uri="{FF2B5EF4-FFF2-40B4-BE49-F238E27FC236}">
                <a16:creationId xmlns:a16="http://schemas.microsoft.com/office/drawing/2014/main" id="{53463F1B-EC7E-4EA6-848C-409BF990E71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3705"/>
          <a:stretch/>
        </p:blipFill>
        <p:spPr>
          <a:xfrm>
            <a:off x="0" y="6224649"/>
            <a:ext cx="13091887" cy="7491351"/>
          </a:xfrm>
          <a:prstGeom prst="rect">
            <a:avLst/>
          </a:prstGeom>
        </p:spPr>
      </p:pic>
    </p:spTree>
    <p:extLst>
      <p:ext uri="{BB962C8B-B14F-4D97-AF65-F5344CB8AC3E}">
        <p14:creationId xmlns:p14="http://schemas.microsoft.com/office/powerpoint/2010/main" val="6404443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3" name="Picture 2" descr="Picture 2"/>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ircuit board&#10;&#10;Description automatically generated">
            <a:extLst>
              <a:ext uri="{FF2B5EF4-FFF2-40B4-BE49-F238E27FC236}">
                <a16:creationId xmlns:a16="http://schemas.microsoft.com/office/drawing/2014/main" id="{9547B2EE-B71B-4F1E-9B9B-C5DEE7F5F4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102"/>
          <a:stretch/>
        </p:blipFill>
        <p:spPr>
          <a:xfrm>
            <a:off x="29032" y="-1"/>
            <a:ext cx="10363200" cy="6836232"/>
          </a:xfrm>
          <a:prstGeom prst="rect">
            <a:avLst/>
          </a:prstGeom>
        </p:spPr>
      </p:pic>
      <p:pic>
        <p:nvPicPr>
          <p:cNvPr id="4" name="Picture 3" descr="A group of people standing on top of a grass covered field&#10;&#10;Description automatically generated">
            <a:extLst>
              <a:ext uri="{FF2B5EF4-FFF2-40B4-BE49-F238E27FC236}">
                <a16:creationId xmlns:a16="http://schemas.microsoft.com/office/drawing/2014/main" id="{FBA937E5-372A-4851-88A1-E3D57218F7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29" y="5943600"/>
            <a:ext cx="10363200" cy="7772400"/>
          </a:xfrm>
          <a:prstGeom prst="rect">
            <a:avLst/>
          </a:prstGeom>
        </p:spPr>
      </p:pic>
      <p:pic>
        <p:nvPicPr>
          <p:cNvPr id="10" name="Picture 9" descr="A picture containing indoor, green, shelf, book&#10;&#10;Description automatically generated">
            <a:extLst>
              <a:ext uri="{FF2B5EF4-FFF2-40B4-BE49-F238E27FC236}">
                <a16:creationId xmlns:a16="http://schemas.microsoft.com/office/drawing/2014/main" id="{9037DAEF-710B-44CD-82AE-0672B18ADAB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400"/>
          <a:stretch/>
        </p:blipFill>
        <p:spPr>
          <a:xfrm rot="16200000">
            <a:off x="15152919" y="4484915"/>
            <a:ext cx="4470403" cy="13991771"/>
          </a:xfrm>
          <a:prstGeom prst="rect">
            <a:avLst/>
          </a:prstGeom>
        </p:spPr>
      </p:pic>
      <p:pic>
        <p:nvPicPr>
          <p:cNvPr id="6" name="Picture 5" descr="A picture containing outdoor, snow, mountain, flying&#10;&#10;Description automatically generated">
            <a:extLst>
              <a:ext uri="{FF2B5EF4-FFF2-40B4-BE49-F238E27FC236}">
                <a16:creationId xmlns:a16="http://schemas.microsoft.com/office/drawing/2014/main" id="{00CA7076-4D98-4199-BFD8-C2710B9DD7E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3943"/>
          <a:stretch/>
        </p:blipFill>
        <p:spPr>
          <a:xfrm>
            <a:off x="10363204" y="-3"/>
            <a:ext cx="14020797" cy="9245600"/>
          </a:xfrm>
          <a:prstGeom prst="rect">
            <a:avLst/>
          </a:prstGeom>
        </p:spPr>
      </p:pic>
    </p:spTree>
    <p:extLst>
      <p:ext uri="{BB962C8B-B14F-4D97-AF65-F5344CB8AC3E}">
        <p14:creationId xmlns:p14="http://schemas.microsoft.com/office/powerpoint/2010/main" val="91353160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worktable&#10;&#10;Description automatically generated">
            <a:extLst>
              <a:ext uri="{FF2B5EF4-FFF2-40B4-BE49-F238E27FC236}">
                <a16:creationId xmlns:a16="http://schemas.microsoft.com/office/drawing/2014/main" id="{CE9F1992-3A1C-4E8C-95E8-95753418B534}"/>
              </a:ext>
            </a:extLst>
          </p:cNvPr>
          <p:cNvPicPr>
            <a:picLocks noChangeAspect="1"/>
          </p:cNvPicPr>
          <p:nvPr/>
        </p:nvPicPr>
        <p:blipFill rotWithShape="1">
          <a:blip r:embed="rId3">
            <a:extLst>
              <a:ext uri="{28A0092B-C50C-407E-A947-70E740481C1C}">
                <a14:useLocalDpi xmlns:a14="http://schemas.microsoft.com/office/drawing/2010/main" val="0"/>
              </a:ext>
            </a:extLst>
          </a:blip>
          <a:srcRect t="12500" b="12500"/>
          <a:stretch/>
        </p:blipFill>
        <p:spPr>
          <a:xfrm rot="10800000">
            <a:off x="0" y="0"/>
            <a:ext cx="24384000" cy="13716000"/>
          </a:xfrm>
          <a:prstGeom prst="rect">
            <a:avLst/>
          </a:prstGeom>
        </p:spPr>
      </p:pic>
    </p:spTree>
    <p:extLst>
      <p:ext uri="{BB962C8B-B14F-4D97-AF65-F5344CB8AC3E}">
        <p14:creationId xmlns:p14="http://schemas.microsoft.com/office/powerpoint/2010/main" val="141442975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486666" y="1811745"/>
            <a:ext cx="23410668"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9600" dirty="0"/>
              <a:t>3D Design: Getting Started</a:t>
            </a:r>
          </a:p>
          <a:p>
            <a:pPr defTabSz="584200">
              <a:defRPr sz="6900" b="0">
                <a:solidFill>
                  <a:srgbClr val="FFFFFF"/>
                </a:solidFill>
                <a:latin typeface="Helvetica"/>
                <a:ea typeface="Helvetica"/>
                <a:cs typeface="Helvetica"/>
                <a:sym typeface="Helvetica"/>
              </a:defRPr>
            </a:pPr>
            <a:endParaRPr sz="7200" dirty="0"/>
          </a:p>
        </p:txBody>
      </p:sp>
      <p:sp>
        <p:nvSpPr>
          <p:cNvPr id="2" name="TextBox 1">
            <a:extLst>
              <a:ext uri="{FF2B5EF4-FFF2-40B4-BE49-F238E27FC236}">
                <a16:creationId xmlns:a16="http://schemas.microsoft.com/office/drawing/2014/main" id="{D90B4E1C-463B-47ED-8708-FD3DB44AD1A3}"/>
              </a:ext>
            </a:extLst>
          </p:cNvPr>
          <p:cNvSpPr txBox="1"/>
          <p:nvPr/>
        </p:nvSpPr>
        <p:spPr>
          <a:xfrm>
            <a:off x="2047578" y="3646781"/>
            <a:ext cx="21849756" cy="85972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13800" b="0" dirty="0" err="1">
                <a:solidFill>
                  <a:schemeClr val="bg1"/>
                </a:solidFill>
              </a:rPr>
              <a:t>Tinkercad</a:t>
            </a:r>
            <a:endParaRPr lang="en-US" sz="13800" b="0" dirty="0">
              <a:solidFill>
                <a:schemeClr val="bg1"/>
              </a:solidFill>
            </a:endParaRPr>
          </a:p>
          <a:p>
            <a:pPr algn="l"/>
            <a:r>
              <a:rPr lang="en-US" sz="13800" b="0" dirty="0">
                <a:solidFill>
                  <a:schemeClr val="bg1"/>
                </a:solidFill>
              </a:rPr>
              <a:t>Fusion 360</a:t>
            </a:r>
          </a:p>
          <a:p>
            <a:pPr algn="l"/>
            <a:r>
              <a:rPr lang="en-US" sz="13800" b="0" dirty="0" err="1">
                <a:solidFill>
                  <a:schemeClr val="bg1"/>
                </a:solidFill>
              </a:rPr>
              <a:t>OnShape</a:t>
            </a:r>
            <a:endParaRPr lang="en-US" sz="13800" b="0" dirty="0">
              <a:solidFill>
                <a:schemeClr val="bg1"/>
              </a:solidFill>
            </a:endParaRPr>
          </a:p>
          <a:p>
            <a:pPr algn="l"/>
            <a:endParaRPr lang="en-US" sz="13800" b="0" dirty="0">
              <a:solidFill>
                <a:schemeClr val="bg1"/>
              </a:solidFill>
            </a:endParaRPr>
          </a:p>
        </p:txBody>
      </p:sp>
    </p:spTree>
    <p:extLst>
      <p:ext uri="{BB962C8B-B14F-4D97-AF65-F5344CB8AC3E}">
        <p14:creationId xmlns:p14="http://schemas.microsoft.com/office/powerpoint/2010/main" val="387759095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10;&#10;Description automatically generated">
            <a:extLst>
              <a:ext uri="{FF2B5EF4-FFF2-40B4-BE49-F238E27FC236}">
                <a16:creationId xmlns:a16="http://schemas.microsoft.com/office/drawing/2014/main" id="{6387A018-4BA3-4F11-B394-7E81670302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29" y="0"/>
            <a:ext cx="18288000" cy="13716000"/>
          </a:xfrm>
          <a:prstGeom prst="rect">
            <a:avLst/>
          </a:prstGeom>
        </p:spPr>
      </p:pic>
      <p:pic>
        <p:nvPicPr>
          <p:cNvPr id="6" name="Picture 5" descr="A picture containing indoor, green, table, sitting&#10;&#10;Description automatically generated">
            <a:extLst>
              <a:ext uri="{FF2B5EF4-FFF2-40B4-BE49-F238E27FC236}">
                <a16:creationId xmlns:a16="http://schemas.microsoft.com/office/drawing/2014/main" id="{F85350E8-B0E3-4EFF-A91D-51712ACB54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97001" y="0"/>
            <a:ext cx="10287000" cy="13716000"/>
          </a:xfrm>
          <a:prstGeom prst="rect">
            <a:avLst/>
          </a:prstGeom>
        </p:spPr>
      </p:pic>
    </p:spTree>
    <p:extLst>
      <p:ext uri="{BB962C8B-B14F-4D97-AF65-F5344CB8AC3E}">
        <p14:creationId xmlns:p14="http://schemas.microsoft.com/office/powerpoint/2010/main" val="311398247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Off val="-13575"/>
          </a:schemeClr>
        </a:solidFill>
        <a:effectLst/>
      </p:bgPr>
    </p:bg>
    <p:spTree>
      <p:nvGrpSpPr>
        <p:cNvPr id="1" name=""/>
        <p:cNvGrpSpPr/>
        <p:nvPr/>
      </p:nvGrpSpPr>
      <p:grpSpPr>
        <a:xfrm>
          <a:off x="0" y="0"/>
          <a:ext cx="0" cy="0"/>
          <a:chOff x="0" y="0"/>
          <a:chExt cx="0" cy="0"/>
        </a:xfrm>
      </p:grpSpPr>
      <p:sp>
        <p:nvSpPr>
          <p:cNvPr id="307" name="Rectangle"/>
          <p:cNvSpPr/>
          <p:nvPr/>
        </p:nvSpPr>
        <p:spPr>
          <a:xfrm>
            <a:off x="4749" y="1174829"/>
            <a:ext cx="9277401" cy="340354"/>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09" name="-The Maker Movement…"/>
          <p:cNvSpPr txBox="1"/>
          <p:nvPr/>
        </p:nvSpPr>
        <p:spPr>
          <a:xfrm>
            <a:off x="486666" y="1811745"/>
            <a:ext cx="23410668"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584200">
              <a:defRPr sz="6900" b="0">
                <a:solidFill>
                  <a:srgbClr val="FFFFFF"/>
                </a:solidFill>
                <a:latin typeface="Helvetica"/>
                <a:ea typeface="Helvetica"/>
                <a:cs typeface="Helvetica"/>
                <a:sym typeface="Helvetica"/>
              </a:defRPr>
            </a:pPr>
            <a:r>
              <a:rPr lang="en-US" sz="9600" dirty="0"/>
              <a:t>Electronics: Getting Started</a:t>
            </a:r>
          </a:p>
          <a:p>
            <a:pPr defTabSz="584200">
              <a:defRPr sz="6900" b="0">
                <a:solidFill>
                  <a:srgbClr val="FFFFFF"/>
                </a:solidFill>
                <a:latin typeface="Helvetica"/>
                <a:ea typeface="Helvetica"/>
                <a:cs typeface="Helvetica"/>
                <a:sym typeface="Helvetica"/>
              </a:defRPr>
            </a:pPr>
            <a:endParaRPr sz="7200" dirty="0"/>
          </a:p>
        </p:txBody>
      </p:sp>
      <p:sp>
        <p:nvSpPr>
          <p:cNvPr id="2" name="TextBox 1">
            <a:extLst>
              <a:ext uri="{FF2B5EF4-FFF2-40B4-BE49-F238E27FC236}">
                <a16:creationId xmlns:a16="http://schemas.microsoft.com/office/drawing/2014/main" id="{D90B4E1C-463B-47ED-8708-FD3DB44AD1A3}"/>
              </a:ext>
            </a:extLst>
          </p:cNvPr>
          <p:cNvSpPr txBox="1"/>
          <p:nvPr/>
        </p:nvSpPr>
        <p:spPr>
          <a:xfrm>
            <a:off x="2047578" y="3646781"/>
            <a:ext cx="21849756" cy="85972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13800" b="0" dirty="0" err="1">
                <a:solidFill>
                  <a:schemeClr val="bg1"/>
                </a:solidFill>
              </a:rPr>
              <a:t>Tinkercad</a:t>
            </a:r>
            <a:endParaRPr lang="en-US" sz="13800" b="0" dirty="0">
              <a:solidFill>
                <a:schemeClr val="bg1"/>
              </a:solidFill>
            </a:endParaRPr>
          </a:p>
          <a:p>
            <a:pPr algn="l"/>
            <a:r>
              <a:rPr lang="en-US" sz="13800" b="0" dirty="0" err="1">
                <a:solidFill>
                  <a:schemeClr val="bg1"/>
                </a:solidFill>
              </a:rPr>
              <a:t>MakeCode</a:t>
            </a:r>
            <a:endParaRPr lang="en-US" sz="13800" b="0" dirty="0">
              <a:solidFill>
                <a:schemeClr val="bg1"/>
              </a:solidFill>
            </a:endParaRPr>
          </a:p>
          <a:p>
            <a:pPr algn="l"/>
            <a:r>
              <a:rPr lang="en-US" sz="13800" b="0" dirty="0">
                <a:solidFill>
                  <a:schemeClr val="bg1"/>
                </a:solidFill>
              </a:rPr>
              <a:t>Scratch</a:t>
            </a:r>
          </a:p>
          <a:p>
            <a:pPr algn="l"/>
            <a:endParaRPr lang="en-US" sz="13800" b="0" dirty="0">
              <a:solidFill>
                <a:schemeClr val="bg1"/>
              </a:solidFill>
            </a:endParaRPr>
          </a:p>
        </p:txBody>
      </p:sp>
    </p:spTree>
    <p:extLst>
      <p:ext uri="{BB962C8B-B14F-4D97-AF65-F5344CB8AC3E}">
        <p14:creationId xmlns:p14="http://schemas.microsoft.com/office/powerpoint/2010/main" val="290053289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walking in front of a crowd&#10;&#10;Description automatically generated">
            <a:extLst>
              <a:ext uri="{FF2B5EF4-FFF2-40B4-BE49-F238E27FC236}">
                <a16:creationId xmlns:a16="http://schemas.microsoft.com/office/drawing/2014/main" id="{33FDEC5C-16A8-4F4B-ACA1-45F0BEB9A9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0000"/>
            <a:ext cx="24384000" cy="16256000"/>
          </a:xfrm>
          <a:prstGeom prst="rect">
            <a:avLst/>
          </a:prstGeom>
        </p:spPr>
      </p:pic>
      <p:pic>
        <p:nvPicPr>
          <p:cNvPr id="8" name="Picture 7" descr="A group of people standing in a room&#10;&#10;Description automatically generated">
            <a:extLst>
              <a:ext uri="{FF2B5EF4-FFF2-40B4-BE49-F238E27FC236}">
                <a16:creationId xmlns:a16="http://schemas.microsoft.com/office/drawing/2014/main" id="{B8475524-1F45-4841-975D-4F31AAE5DB0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445"/>
          <a:stretch/>
        </p:blipFill>
        <p:spPr>
          <a:xfrm>
            <a:off x="0" y="6858000"/>
            <a:ext cx="10687792" cy="6858000"/>
          </a:xfrm>
          <a:prstGeom prst="rect">
            <a:avLst/>
          </a:prstGeom>
        </p:spPr>
      </p:pic>
    </p:spTree>
    <p:extLst>
      <p:ext uri="{BB962C8B-B14F-4D97-AF65-F5344CB8AC3E}">
        <p14:creationId xmlns:p14="http://schemas.microsoft.com/office/powerpoint/2010/main" val="3254668932"/>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873</TotalTime>
  <Words>686</Words>
  <Application>Microsoft Office PowerPoint</Application>
  <PresentationFormat>Custom</PresentationFormat>
  <Paragraphs>102</Paragraphs>
  <Slides>35</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Avenir Roman</vt:lpstr>
      <vt:lpstr>Calibri</vt:lpstr>
      <vt:lpstr>Helvetica</vt:lpstr>
      <vt:lpstr>Helvetica Light</vt:lpstr>
      <vt:lpstr>Helvetica Neue</vt:lpstr>
      <vt:lpstr>Helvetica Neue Light</vt:lpstr>
      <vt:lpstr>Helvetica Neue Medium</vt:lpstr>
      <vt:lpstr>White</vt:lpstr>
      <vt:lpstr>PowerPoint Presentation</vt:lpstr>
      <vt:lpstr>Maker</vt:lpstr>
      <vt:lpstr>Maker Educator</vt:lpstr>
      <vt:lpstr>“We are all Makers.”  -Dale Dougherty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Academies Makerspace How to Make (Almost) Anything</dc:title>
  <dc:creator>Josh Ajima</dc:creator>
  <cp:lastModifiedBy>Josh Ajima</cp:lastModifiedBy>
  <cp:revision>25</cp:revision>
  <cp:lastPrinted>2021-03-25T12:54:39Z</cp:lastPrinted>
  <dcterms:modified xsi:type="dcterms:W3CDTF">2021-04-29T17:12:21Z</dcterms:modified>
</cp:coreProperties>
</file>